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17"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CCCCFF"/>
    <a:srgbClr val="9999F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69AD5-4FC2-829C-C087-1A86968BD5AC}" v="9" dt="2023-06-22T23:16:35.115"/>
    <p1510:client id="{F3705EBB-49D3-4F75-9B60-21CD89EA0913}" v="1" dt="2023-06-22T23:11:51.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686" y="90"/>
      </p:cViewPr>
      <p:guideLst>
        <p:guide orient="horz" pos="1817"/>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p>
        </p:txBody>
      </p:sp>
      <p:sp>
        <p:nvSpPr>
          <p:cNvPr id="4" name="Date Placeholder 3"/>
          <p:cNvSpPr>
            <a:spLocks noGrp="1"/>
          </p:cNvSpPr>
          <p:nvPr>
            <p:ph type="dt" sz="half" idx="10"/>
          </p:nvPr>
        </p:nvSpPr>
        <p:spPr/>
        <p:txBody>
          <a:bodyPr/>
          <a:lstStyle/>
          <a:p>
            <a:fld id="{67D3C065-40C2-48D0-B023-2C5790DFD593}" type="datetimeFigureOut">
              <a:rPr lang="en-NZ" smtClean="0"/>
              <a:t>26/06/2023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61465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83846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03145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6508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D3C065-40C2-48D0-B023-2C5790DFD593}" type="datetimeFigureOut">
              <a:rPr lang="en-NZ" smtClean="0"/>
              <a:t>26/06/2023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67333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D3C065-40C2-48D0-B023-2C5790DFD593}" type="datetimeFigureOut">
              <a:rPr lang="en-NZ" smtClean="0"/>
              <a:t>26/06/2023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323496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D3C065-40C2-48D0-B023-2C5790DFD593}" type="datetimeFigureOut">
              <a:rPr lang="en-NZ" smtClean="0"/>
              <a:t>26/06/2023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2436890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D3C065-40C2-48D0-B023-2C5790DFD593}" type="datetimeFigureOut">
              <a:rPr lang="en-NZ" smtClean="0"/>
              <a:t>26/06/2023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415312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3C065-40C2-48D0-B023-2C5790DFD593}" type="datetimeFigureOut">
              <a:rPr lang="en-NZ" smtClean="0"/>
              <a:t>26/06/2023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402657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7D3C065-40C2-48D0-B023-2C5790DFD593}" type="datetimeFigureOut">
              <a:rPr lang="en-NZ" smtClean="0"/>
              <a:t>26/06/2023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274616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7D3C065-40C2-48D0-B023-2C5790DFD593}" type="datetimeFigureOut">
              <a:rPr lang="en-NZ" smtClean="0"/>
              <a:t>26/06/2023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161389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7D3C065-40C2-48D0-B023-2C5790DFD593}" type="datetimeFigureOut">
              <a:rPr lang="en-NZ" smtClean="0"/>
              <a:t>26/06/2023</a:t>
            </a:fld>
            <a:endParaRPr lang="en-NZ"/>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EC00CFD-3D58-4A54-9DCB-E15C5D3B4D52}" type="slidenum">
              <a:rPr lang="en-NZ" smtClean="0"/>
              <a:t>‹#›</a:t>
            </a:fld>
            <a:endParaRPr lang="en-NZ"/>
          </a:p>
        </p:txBody>
      </p:sp>
    </p:spTree>
    <p:extLst>
      <p:ext uri="{BB962C8B-B14F-4D97-AF65-F5344CB8AC3E}">
        <p14:creationId xmlns:p14="http://schemas.microsoft.com/office/powerpoint/2010/main" val="3719381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hyperlink" Target="https://www.canterbury.ac.nz/bic/people/olivia-ogilvie.html?_cldee=OManHnNmIJk2m9f8bW006dN1GfLhCSAhjUD6U5CCurpq0jkbsm4A0vkRl77ySR7p&amp;recipientid=contact-af731e301a68ea11a811000d3ad199c8-3f6b90b265554ee5bdd1e59c905a1923&amp;esid=e481becb-90df-ec11-bb3d-002248927198" TargetMode="External"/><Relationship Id="rId18" Type="http://schemas.openxmlformats.org/officeDocument/2006/relationships/image" Target="../media/image3.png"/><Relationship Id="rId26" Type="http://schemas.openxmlformats.org/officeDocument/2006/relationships/image" Target="../media/image7.png"/><Relationship Id="rId3" Type="http://schemas.openxmlformats.org/officeDocument/2006/relationships/hyperlink" Target="https://www.sfa.gov.sg/food-information/risk-at-a-glance/safety-of-alternative-protein" TargetMode="External"/><Relationship Id="rId21" Type="http://schemas.openxmlformats.org/officeDocument/2006/relationships/hyperlink" Target="https://nz.linkedin.com/in/olivia-ogilvie-4a52b37a" TargetMode="External"/><Relationship Id="rId34" Type="http://schemas.openxmlformats.org/officeDocument/2006/relationships/image" Target="../media/image15.png"/><Relationship Id="rId7" Type="http://schemas.openxmlformats.org/officeDocument/2006/relationships/hyperlink" Target="https://eur-lex.europa.eu/legal-content/EN/TXT/PDF/?uri=CELEX:32015R2283&amp;from=EN" TargetMode="External"/><Relationship Id="rId12" Type="http://schemas.openxmlformats.org/officeDocument/2006/relationships/hyperlink" Target="https://orcid.org/0000-0003-4262-8851" TargetMode="External"/><Relationship Id="rId17" Type="http://schemas.openxmlformats.org/officeDocument/2006/relationships/image" Target="../media/image2.png"/><Relationship Id="rId25" Type="http://schemas.openxmlformats.org/officeDocument/2006/relationships/image" Target="../media/image6.png"/><Relationship Id="rId33" Type="http://schemas.openxmlformats.org/officeDocument/2006/relationships/image" Target="../media/image14.png"/><Relationship Id="rId2" Type="http://schemas.openxmlformats.org/officeDocument/2006/relationships/hyperlink" Target="https://www.howtoregulate.org/cell-cultured-meat-regulation/" TargetMode="External"/><Relationship Id="rId16" Type="http://schemas.openxmlformats.org/officeDocument/2006/relationships/image" Target="../media/image1.jpeg"/><Relationship Id="rId20" Type="http://schemas.openxmlformats.org/officeDocument/2006/relationships/image" Target="../media/image4.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hyperlink" Target="https://www.sfa.gov.sg/docs/default-source/default-document-library/keynote-address-by-mr-lim-kok-thai-ceo-of-sfa-at-asia-pacific-agri-food-innovation-week-(21-nov-2019).pdf" TargetMode="External"/><Relationship Id="rId11" Type="http://schemas.openxmlformats.org/officeDocument/2006/relationships/hyperlink" Target="mailto:l.domigan@auckland.ac.nz" TargetMode="External"/><Relationship Id="rId24" Type="http://schemas.openxmlformats.org/officeDocument/2006/relationships/hyperlink" Target="https://mobile.twitter.com/liv_ogilvie" TargetMode="External"/><Relationship Id="rId32" Type="http://schemas.openxmlformats.org/officeDocument/2006/relationships/image" Target="../media/image13.png"/><Relationship Id="rId5" Type="http://schemas.openxmlformats.org/officeDocument/2006/relationships/hyperlink" Target="https://www.sfa.gov.sg/food-for-thought/article/detail/what-s-on-the-table-series-alternative-protein-edition" TargetMode="External"/><Relationship Id="rId15" Type="http://schemas.openxmlformats.org/officeDocument/2006/relationships/hyperlink" Target="https://orcid.org/0000-0002-6670-9077" TargetMode="External"/><Relationship Id="rId23" Type="http://schemas.openxmlformats.org/officeDocument/2006/relationships/image" Target="../media/image5.png"/><Relationship Id="rId28" Type="http://schemas.openxmlformats.org/officeDocument/2006/relationships/image" Target="../media/image9.png"/><Relationship Id="rId36" Type="http://schemas.openxmlformats.org/officeDocument/2006/relationships/image" Target="../media/image17.png"/><Relationship Id="rId10" Type="http://schemas.openxmlformats.org/officeDocument/2006/relationships/hyperlink" Target="https://profiles.auckland.ac.nz/l-domigan" TargetMode="External"/><Relationship Id="rId19" Type="http://schemas.openxmlformats.org/officeDocument/2006/relationships/hyperlink" Target="https://nz.linkedin.com/in/laura-domigan-678a0a36" TargetMode="External"/><Relationship Id="rId31" Type="http://schemas.openxmlformats.org/officeDocument/2006/relationships/image" Target="../media/image12.png"/><Relationship Id="rId4" Type="http://schemas.openxmlformats.org/officeDocument/2006/relationships/hyperlink" Target="https://www.sfa.gov.sg/docs/default-source/legislation/sale-of-food-act/first-public-consultation-on-proposed-regulatory-framework-for-novel-foo.pdf" TargetMode="External"/><Relationship Id="rId9" Type="http://schemas.openxmlformats.org/officeDocument/2006/relationships/hyperlink" Target="https://www.pmcsa.ac.nz/topics/cellular-agriculture/" TargetMode="External"/><Relationship Id="rId14" Type="http://schemas.openxmlformats.org/officeDocument/2006/relationships/hyperlink" Target="mailto:olivia.Ogilvie@canterbury.ac.nz" TargetMode="External"/><Relationship Id="rId22" Type="http://schemas.openxmlformats.org/officeDocument/2006/relationships/hyperlink" Target="https://twitter.com/domiganlaura?lang=en" TargetMode="External"/><Relationship Id="rId27" Type="http://schemas.openxmlformats.org/officeDocument/2006/relationships/image" Target="../media/image8.png"/><Relationship Id="rId30" Type="http://schemas.openxmlformats.org/officeDocument/2006/relationships/image" Target="../media/image11.png"/><Relationship Id="rId35" Type="http://schemas.openxmlformats.org/officeDocument/2006/relationships/image" Target="../media/image16.png"/><Relationship Id="rId8" Type="http://schemas.openxmlformats.org/officeDocument/2006/relationships/hyperlink" Target="https://www.fda.gov/food/domestic-interagency-agreements-food/formal-agreement-between-fda-and-usda-regarding-oversight-human-food-produced-using-animal-ce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9">
            <a:extLst>
              <a:ext uri="{FF2B5EF4-FFF2-40B4-BE49-F238E27FC236}">
                <a16:creationId xmlns:a16="http://schemas.microsoft.com/office/drawing/2014/main" id="{A8A4C08B-33A0-4C6D-F3FE-59D2B290DCBA}"/>
              </a:ext>
            </a:extLst>
          </p:cNvPr>
          <p:cNvSpPr txBox="1"/>
          <p:nvPr/>
        </p:nvSpPr>
        <p:spPr>
          <a:xfrm>
            <a:off x="303611" y="893063"/>
            <a:ext cx="4599242" cy="44975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800">
                <a:solidFill>
                  <a:srgbClr val="000000"/>
                </a:solidFill>
                <a:effectLst/>
                <a:latin typeface="Calibri" panose="020F0502020204030204" pitchFamily="34" charset="0"/>
                <a:ea typeface="Arial" panose="020B0604020202020204" pitchFamily="34" charset="0"/>
              </a:rPr>
              <a:t>Cellular agriculture – cultivating meat in cells </a:t>
            </a:r>
            <a:endParaRPr lang="en-NZ" sz="1800">
              <a:effectLst/>
              <a:latin typeface="Arial" panose="020B0604020202020204" pitchFamily="34" charset="0"/>
              <a:ea typeface="Arial" panose="020B0604020202020204" pitchFamily="34" charset="0"/>
            </a:endParaRPr>
          </a:p>
        </p:txBody>
      </p:sp>
      <p:sp>
        <p:nvSpPr>
          <p:cNvPr id="28" name="Text Box 15">
            <a:extLst>
              <a:ext uri="{FF2B5EF4-FFF2-40B4-BE49-F238E27FC236}">
                <a16:creationId xmlns:a16="http://schemas.microsoft.com/office/drawing/2014/main" id="{2687CD19-D653-EA21-26C6-9CEF50B54263}"/>
              </a:ext>
            </a:extLst>
          </p:cNvPr>
          <p:cNvSpPr txBox="1"/>
          <p:nvPr/>
        </p:nvSpPr>
        <p:spPr>
          <a:xfrm>
            <a:off x="295521" y="1576355"/>
            <a:ext cx="2867692" cy="42938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260" b="1">
                <a:latin typeface="Calibri" panose="020F0502020204030204" pitchFamily="34" charset="0"/>
                <a:ea typeface="Arial" panose="020B0604020202020204" pitchFamily="34" charset="0"/>
              </a:rPr>
              <a:t>What is the context of the issue? </a:t>
            </a:r>
            <a:endParaRPr lang="en-NZ" sz="1260">
              <a:latin typeface="Arial" panose="020B0604020202020204" pitchFamily="34" charset="0"/>
              <a:ea typeface="Arial" panose="020B0604020202020204" pitchFamily="34" charset="0"/>
            </a:endParaRPr>
          </a:p>
        </p:txBody>
      </p:sp>
      <p:sp>
        <p:nvSpPr>
          <p:cNvPr id="29" name="Text Box 2">
            <a:extLst>
              <a:ext uri="{FF2B5EF4-FFF2-40B4-BE49-F238E27FC236}">
                <a16:creationId xmlns:a16="http://schemas.microsoft.com/office/drawing/2014/main" id="{91632F83-DEF9-3DF2-E074-5983FC417643}"/>
              </a:ext>
            </a:extLst>
          </p:cNvPr>
          <p:cNvSpPr txBox="1">
            <a:spLocks noChangeArrowheads="1"/>
          </p:cNvSpPr>
          <p:nvPr/>
        </p:nvSpPr>
        <p:spPr bwMode="auto">
          <a:xfrm>
            <a:off x="308188" y="1852808"/>
            <a:ext cx="2839468" cy="2858091"/>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r>
              <a:rPr lang="en-US" sz="1100">
                <a:solidFill>
                  <a:srgbClr val="000000"/>
                </a:solidFill>
                <a:latin typeface="Calibri" panose="020F0502020204030204" pitchFamily="34" charset="0"/>
                <a:ea typeface="Arial" panose="020B0604020202020204" pitchFamily="34" charset="0"/>
              </a:rPr>
              <a:t>By 2050 food consumption (including meat) is anticipated to increase by 70%, but we are already operating near/beyond our planetary limits for food production. Cultivated meat is one potential strategy to meet the demand. During cultivated meat production, individual cells rather than animals are used to create authentic ‘meat’ products. The building blocks and components within cultivated meat are identical to those within an animal. The field is at an early-stage, it’s very technically difficult to grow intact muscle outside of an animal. This policy brief summaries our approach of creating hybrid products containing both cultured animal cells and plant protein, allowing the technology to transition.</a:t>
            </a:r>
            <a:endParaRPr lang="en-NZ" sz="1100">
              <a:latin typeface="Arial" panose="020B0604020202020204" pitchFamily="34" charset="0"/>
              <a:ea typeface="Arial" panose="020B0604020202020204" pitchFamily="34" charset="0"/>
            </a:endParaRPr>
          </a:p>
        </p:txBody>
      </p:sp>
      <p:sp>
        <p:nvSpPr>
          <p:cNvPr id="33" name="Text Box 14">
            <a:extLst>
              <a:ext uri="{FF2B5EF4-FFF2-40B4-BE49-F238E27FC236}">
                <a16:creationId xmlns:a16="http://schemas.microsoft.com/office/drawing/2014/main" id="{5AF68504-ECDE-DE54-2459-B15569A5405C}"/>
              </a:ext>
            </a:extLst>
          </p:cNvPr>
          <p:cNvSpPr txBox="1"/>
          <p:nvPr/>
        </p:nvSpPr>
        <p:spPr>
          <a:xfrm>
            <a:off x="3238462" y="1625792"/>
            <a:ext cx="2895234" cy="3183473"/>
          </a:xfrm>
          <a:prstGeom prst="rect">
            <a:avLst/>
          </a:prstGeom>
          <a:solidFill>
            <a:srgbClr val="CCCCFF"/>
          </a:solidFill>
          <a:ln w="19050">
            <a:noFill/>
          </a:ln>
        </p:spPr>
        <p:txBody>
          <a:bodyPr rot="0" spcFirstLastPara="0" vert="horz" wrap="square" lIns="96012" tIns="48006" rIns="96012" bIns="48006" numCol="1" spcCol="0" rtlCol="0" fromWordArt="0" anchor="t" anchorCtr="0" forceAA="0" compatLnSpc="1">
            <a:prstTxWarp prst="textNoShape">
              <a:avLst/>
            </a:prstTxWarp>
            <a:noAutofit/>
          </a:bodyPr>
          <a:lstStyle/>
          <a:p>
            <a:pPr>
              <a:spcBef>
                <a:spcPts val="5"/>
              </a:spcBef>
            </a:pPr>
            <a:r>
              <a:rPr lang="en-US" sz="1400" b="1">
                <a:latin typeface="Calibri" panose="020F0502020204030204" pitchFamily="34" charset="0"/>
                <a:ea typeface="Arial" panose="020B0604020202020204" pitchFamily="34" charset="0"/>
              </a:rPr>
              <a:t>Overview </a:t>
            </a:r>
            <a:endParaRPr lang="en-NZ" sz="1400">
              <a:latin typeface="Arial" panose="020B0604020202020204" pitchFamily="34" charset="0"/>
              <a:ea typeface="Arial" panose="020B0604020202020204" pitchFamily="34" charset="0"/>
            </a:endParaRP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Cultivated meat is an emerging food production technology.  </a:t>
            </a: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During cultivated meat production, cells are used to create meat instead of animals. </a:t>
            </a: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The technology is emerging and no commercial products are available in NZ.  </a:t>
            </a: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We are creating hybrid cultivated meat products using NZ sourced livestock cells and plant proteins.  </a:t>
            </a: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It is difficult to create foods that resemble animal meat using this approach, but we are developing novel manufacturing methods to improve the process.</a:t>
            </a:r>
          </a:p>
          <a:p>
            <a:pPr marL="186690" indent="-186690">
              <a:spcBef>
                <a:spcPts val="5"/>
              </a:spcBef>
              <a:buSzPts val="1200"/>
              <a:buFont typeface="Symbol" panose="05050102010706020507" pitchFamily="18" charset="2"/>
              <a:buChar char=""/>
            </a:pPr>
            <a:r>
              <a:rPr lang="en-US" sz="1100">
                <a:latin typeface="Calibri" panose="020F0502020204030204" pitchFamily="34" charset="0"/>
                <a:ea typeface="Arial" panose="020B0604020202020204" pitchFamily="34" charset="0"/>
              </a:rPr>
              <a:t>FSANZ requires premarket approval of cellular agriculture products through ‘Novel Foods’ standards under the Food Standards Australia New Zealand Act 1991.</a:t>
            </a:r>
            <a:endParaRPr lang="en-NZ" sz="1155">
              <a:latin typeface="Arial" panose="020B0604020202020204" pitchFamily="34" charset="0"/>
              <a:ea typeface="Arial" panose="020B0604020202020204" pitchFamily="34" charset="0"/>
            </a:endParaRPr>
          </a:p>
        </p:txBody>
      </p:sp>
      <p:sp>
        <p:nvSpPr>
          <p:cNvPr id="34" name="Text Box 5">
            <a:extLst>
              <a:ext uri="{FF2B5EF4-FFF2-40B4-BE49-F238E27FC236}">
                <a16:creationId xmlns:a16="http://schemas.microsoft.com/office/drawing/2014/main" id="{730B8277-12D9-B039-1854-CDFC95A81481}"/>
              </a:ext>
            </a:extLst>
          </p:cNvPr>
          <p:cNvSpPr txBox="1"/>
          <p:nvPr/>
        </p:nvSpPr>
        <p:spPr>
          <a:xfrm>
            <a:off x="295521" y="306987"/>
            <a:ext cx="1908905" cy="580073"/>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NZ" sz="2000" b="1">
                <a:solidFill>
                  <a:srgbClr val="7030A0"/>
                </a:solidFill>
                <a:latin typeface="Calibri" panose="020F0502020204030204" pitchFamily="34" charset="0"/>
                <a:ea typeface="Arial" panose="020B0604020202020204" pitchFamily="34" charset="0"/>
              </a:rPr>
              <a:t>Policy Brief</a:t>
            </a:r>
            <a:endParaRPr lang="en-NZ" sz="2000">
              <a:latin typeface="Arial" panose="020B0604020202020204" pitchFamily="34" charset="0"/>
              <a:ea typeface="Arial" panose="020B0604020202020204" pitchFamily="34" charset="0"/>
            </a:endParaRPr>
          </a:p>
        </p:txBody>
      </p:sp>
      <p:sp>
        <p:nvSpPr>
          <p:cNvPr id="35" name="TextBox 34">
            <a:extLst>
              <a:ext uri="{FF2B5EF4-FFF2-40B4-BE49-F238E27FC236}">
                <a16:creationId xmlns:a16="http://schemas.microsoft.com/office/drawing/2014/main" id="{09D143C5-8721-CC7D-1631-EEBCAB8CF690}"/>
              </a:ext>
            </a:extLst>
          </p:cNvPr>
          <p:cNvSpPr txBox="1"/>
          <p:nvPr/>
        </p:nvSpPr>
        <p:spPr>
          <a:xfrm>
            <a:off x="4863709" y="313377"/>
            <a:ext cx="1537091" cy="221599"/>
          </a:xfrm>
          <a:prstGeom prst="rect">
            <a:avLst/>
          </a:prstGeom>
          <a:noFill/>
        </p:spPr>
        <p:txBody>
          <a:bodyPr wrap="square">
            <a:spAutoFit/>
          </a:bodyPr>
          <a:lstStyle/>
          <a:p>
            <a:pPr fontAlgn="base"/>
            <a:r>
              <a:rPr lang="en-NZ" sz="840" i="1">
                <a:solidFill>
                  <a:srgbClr val="000000"/>
                </a:solidFill>
                <a:latin typeface="Calibri" panose="020F0502020204030204" pitchFamily="34" charset="0"/>
                <a:ea typeface="Times New Roman" panose="02020603050405020304" pitchFamily="18" charset="0"/>
              </a:rPr>
              <a:t>Brief prepared: October 2022</a:t>
            </a:r>
            <a:r>
              <a:rPr lang="en-NZ" sz="840">
                <a:solidFill>
                  <a:srgbClr val="000000"/>
                </a:solidFill>
                <a:latin typeface="Calibri" panose="020F0502020204030204" pitchFamily="34" charset="0"/>
                <a:ea typeface="Times New Roman" panose="02020603050405020304" pitchFamily="18" charset="0"/>
              </a:rPr>
              <a:t>  </a:t>
            </a:r>
            <a:endParaRPr lang="en-NZ" sz="840">
              <a:latin typeface="Times New Roman" panose="02020603050405020304" pitchFamily="18" charset="0"/>
              <a:ea typeface="Times New Roman" panose="02020603050405020304" pitchFamily="18" charset="0"/>
            </a:endParaRPr>
          </a:p>
        </p:txBody>
      </p:sp>
      <p:sp>
        <p:nvSpPr>
          <p:cNvPr id="36" name="Text Box 33">
            <a:extLst>
              <a:ext uri="{FF2B5EF4-FFF2-40B4-BE49-F238E27FC236}">
                <a16:creationId xmlns:a16="http://schemas.microsoft.com/office/drawing/2014/main" id="{FE7DE975-08C3-44B7-DD7E-5D2E08C8F1B4}"/>
              </a:ext>
            </a:extLst>
          </p:cNvPr>
          <p:cNvSpPr txBox="1"/>
          <p:nvPr/>
        </p:nvSpPr>
        <p:spPr>
          <a:xfrm>
            <a:off x="339688" y="4800143"/>
            <a:ext cx="2867692" cy="42938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a:latin typeface="Calibri" panose="020F0502020204030204" pitchFamily="34" charset="0"/>
                <a:ea typeface="Arial" panose="020B0604020202020204" pitchFamily="34" charset="0"/>
              </a:rPr>
              <a:t>What we did</a:t>
            </a:r>
            <a:endParaRPr lang="en-NZ" sz="1400">
              <a:latin typeface="Arial" panose="020B0604020202020204" pitchFamily="34" charset="0"/>
              <a:ea typeface="Arial" panose="020B0604020202020204" pitchFamily="34" charset="0"/>
            </a:endParaRPr>
          </a:p>
        </p:txBody>
      </p:sp>
      <p:sp>
        <p:nvSpPr>
          <p:cNvPr id="37" name="Text Box 2">
            <a:extLst>
              <a:ext uri="{FF2B5EF4-FFF2-40B4-BE49-F238E27FC236}">
                <a16:creationId xmlns:a16="http://schemas.microsoft.com/office/drawing/2014/main" id="{CD4C719E-85E8-2A7E-B949-B7977A9CCABA}"/>
              </a:ext>
            </a:extLst>
          </p:cNvPr>
          <p:cNvSpPr txBox="1">
            <a:spLocks noChangeArrowheads="1"/>
          </p:cNvSpPr>
          <p:nvPr/>
        </p:nvSpPr>
        <p:spPr bwMode="auto">
          <a:xfrm>
            <a:off x="338352" y="5039450"/>
            <a:ext cx="5785487" cy="716221"/>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r>
              <a:rPr lang="en-US" sz="1100">
                <a:solidFill>
                  <a:srgbClr val="000000"/>
                </a:solidFill>
                <a:effectLst/>
                <a:latin typeface="Calibri" panose="020F0502020204030204" pitchFamily="34" charset="0"/>
                <a:ea typeface="Arial" panose="020B0604020202020204" pitchFamily="34" charset="0"/>
              </a:rPr>
              <a:t>We are </a:t>
            </a:r>
            <a:r>
              <a:rPr lang="en-NZ" sz="1100">
                <a:effectLst/>
              </a:rPr>
              <a:t>looking at how different processing techniques alters the texture and digestion of hybrid beef cultivated meat. The cells are combined with gluten proteins to form a food product – the gluten proteins have been produced using difference processing method.</a:t>
            </a:r>
            <a:endParaRPr lang="en-NZ" sz="1100">
              <a:latin typeface="Arial" panose="020B0604020202020204" pitchFamily="34" charset="0"/>
              <a:ea typeface="Arial" panose="020B0604020202020204" pitchFamily="34" charset="0"/>
            </a:endParaRPr>
          </a:p>
        </p:txBody>
      </p:sp>
      <p:sp>
        <p:nvSpPr>
          <p:cNvPr id="38" name="Text Box 36">
            <a:extLst>
              <a:ext uri="{FF2B5EF4-FFF2-40B4-BE49-F238E27FC236}">
                <a16:creationId xmlns:a16="http://schemas.microsoft.com/office/drawing/2014/main" id="{D94E15B9-E9AD-8FB5-59B6-20DA5FC0849F}"/>
              </a:ext>
            </a:extLst>
          </p:cNvPr>
          <p:cNvSpPr txBox="1"/>
          <p:nvPr/>
        </p:nvSpPr>
        <p:spPr>
          <a:xfrm>
            <a:off x="303614" y="5672034"/>
            <a:ext cx="2867692" cy="692555"/>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260" b="1">
                <a:latin typeface="Calibri" panose="020F0502020204030204" pitchFamily="34" charset="0"/>
                <a:ea typeface="Arial" panose="020B0604020202020204" pitchFamily="34" charset="0"/>
              </a:rPr>
              <a:t>Takeaways from our research </a:t>
            </a:r>
            <a:endParaRPr lang="en-NZ" sz="1260">
              <a:latin typeface="Arial" panose="020B0604020202020204" pitchFamily="34" charset="0"/>
              <a:ea typeface="Arial" panose="020B0604020202020204" pitchFamily="34" charset="0"/>
            </a:endParaRPr>
          </a:p>
        </p:txBody>
      </p:sp>
      <p:sp>
        <p:nvSpPr>
          <p:cNvPr id="41" name="Text Box 2">
            <a:extLst>
              <a:ext uri="{FF2B5EF4-FFF2-40B4-BE49-F238E27FC236}">
                <a16:creationId xmlns:a16="http://schemas.microsoft.com/office/drawing/2014/main" id="{08457A4D-7605-62E7-D44C-C1F3224B6736}"/>
              </a:ext>
            </a:extLst>
          </p:cNvPr>
          <p:cNvSpPr txBox="1">
            <a:spLocks noChangeArrowheads="1"/>
          </p:cNvSpPr>
          <p:nvPr/>
        </p:nvSpPr>
        <p:spPr bwMode="auto">
          <a:xfrm>
            <a:off x="410292" y="5976994"/>
            <a:ext cx="5713548" cy="1149612"/>
          </a:xfrm>
          <a:prstGeom prst="rect">
            <a:avLst/>
          </a:prstGeom>
          <a:solidFill>
            <a:srgbClr val="CCCCFF"/>
          </a:solidFill>
          <a:ln w="9525">
            <a:noFill/>
            <a:miter lim="800000"/>
            <a:headEnd/>
            <a:tailEnd/>
          </a:ln>
        </p:spPr>
        <p:txBody>
          <a:bodyPr rot="0" vert="horz" wrap="square" lIns="96012" tIns="48006" rIns="96012" bIns="48006" anchor="t" anchorCtr="0">
            <a:noAutofit/>
          </a:bodyPr>
          <a:lstStyle/>
          <a:p>
            <a:pPr marL="186690" indent="-186690">
              <a:spcBef>
                <a:spcPts val="5"/>
              </a:spcBef>
              <a:buSzPts val="1200"/>
              <a:buFont typeface="Symbol" panose="05050102010706020507" pitchFamily="18" charset="2"/>
              <a:buChar char=""/>
            </a:pPr>
            <a:r>
              <a:rPr lang="en-US" sz="1100">
                <a:latin typeface="Calibri" panose="020F0502020204030204" pitchFamily="34" charset="0"/>
              </a:rPr>
              <a:t>There are opportunities for Aotearoa New Zealand to capitalize on the country’s superior agricultural branding, knowledge, and prowess.</a:t>
            </a:r>
          </a:p>
          <a:p>
            <a:pPr marL="186690" indent="-186690">
              <a:spcBef>
                <a:spcPts val="5"/>
              </a:spcBef>
              <a:buSzPts val="1200"/>
              <a:buFont typeface="Symbol" panose="05050102010706020507" pitchFamily="18" charset="2"/>
              <a:buChar char=""/>
            </a:pPr>
            <a:r>
              <a:rPr lang="en-US" sz="1100">
                <a:latin typeface="Calibri" panose="020F0502020204030204" pitchFamily="34" charset="0"/>
              </a:rPr>
              <a:t>Fully realizing the potential of cell-cultured products requires a consideration of food safety and an understanding the process.</a:t>
            </a:r>
          </a:p>
          <a:p>
            <a:pPr marL="186690" indent="-186690">
              <a:spcBef>
                <a:spcPts val="5"/>
              </a:spcBef>
              <a:buSzPts val="1200"/>
              <a:buFont typeface="Symbol" panose="05050102010706020507" pitchFamily="18" charset="2"/>
              <a:buChar char=""/>
            </a:pPr>
            <a:r>
              <a:rPr lang="en-US" sz="1100">
                <a:latin typeface="Calibri" panose="020F0502020204030204" pitchFamily="34" charset="0"/>
              </a:rPr>
              <a:t>Discussing and understanding of the technology will help capture the opportunities for New Zealand and the primary sector and minimize the risks. </a:t>
            </a:r>
          </a:p>
          <a:p>
            <a:endParaRPr lang="en-NZ" sz="1100">
              <a:latin typeface="Arial" panose="020B0604020202020204" pitchFamily="34" charset="0"/>
              <a:ea typeface="Arial" panose="020B0604020202020204" pitchFamily="34" charset="0"/>
            </a:endParaRPr>
          </a:p>
        </p:txBody>
      </p:sp>
      <p:sp>
        <p:nvSpPr>
          <p:cNvPr id="44" name="Text Box 2">
            <a:extLst>
              <a:ext uri="{FF2B5EF4-FFF2-40B4-BE49-F238E27FC236}">
                <a16:creationId xmlns:a16="http://schemas.microsoft.com/office/drawing/2014/main" id="{13CAA13B-03B3-9882-E95A-4F779D29AC1E}"/>
              </a:ext>
            </a:extLst>
          </p:cNvPr>
          <p:cNvSpPr txBox="1">
            <a:spLocks noChangeArrowheads="1"/>
          </p:cNvSpPr>
          <p:nvPr/>
        </p:nvSpPr>
        <p:spPr bwMode="auto">
          <a:xfrm>
            <a:off x="3230717" y="7276777"/>
            <a:ext cx="2903398" cy="2095823"/>
          </a:xfrm>
          <a:prstGeom prst="rect">
            <a:avLst/>
          </a:prstGeom>
          <a:noFill/>
          <a:ln w="9525">
            <a:solidFill>
              <a:srgbClr val="CCCCFF"/>
            </a:solidFill>
            <a:miter lim="800000"/>
            <a:headEnd/>
            <a:tailEnd/>
          </a:ln>
        </p:spPr>
        <p:txBody>
          <a:bodyPr rot="0" vert="horz" wrap="square" lIns="96012" tIns="48006" rIns="96012" bIns="48006" anchor="t" anchorCtr="0">
            <a:noAutofit/>
          </a:bodyPr>
          <a:lstStyle/>
          <a:p>
            <a:r>
              <a:rPr lang="en-US" sz="1100" dirty="0">
                <a:solidFill>
                  <a:srgbClr val="000000"/>
                </a:solidFill>
                <a:latin typeface="Calibri" panose="020F0502020204030204" pitchFamily="34" charset="0"/>
                <a:ea typeface="Arial" panose="020B0604020202020204" pitchFamily="34" charset="0"/>
              </a:rPr>
              <a:t>Cellular agriculture is accelerating, in 2021</a:t>
            </a:r>
            <a:r>
              <a:rPr lang="en-US" sz="1100" baseline="30000" dirty="0">
                <a:solidFill>
                  <a:srgbClr val="000000"/>
                </a:solidFill>
                <a:latin typeface="Calibri" panose="020F0502020204030204" pitchFamily="34" charset="0"/>
                <a:ea typeface="Arial" panose="020B0604020202020204" pitchFamily="34" charset="0"/>
              </a:rPr>
              <a:t>a</a:t>
            </a:r>
            <a:r>
              <a:rPr lang="en-US" sz="1100" dirty="0">
                <a:solidFill>
                  <a:srgbClr val="000000"/>
                </a:solidFill>
                <a:latin typeface="Calibri" panose="020F0502020204030204" pitchFamily="34" charset="0"/>
                <a:ea typeface="Arial" panose="020B0604020202020204" pitchFamily="34" charset="0"/>
              </a:rPr>
              <a:t>:</a:t>
            </a:r>
          </a:p>
          <a:p>
            <a:endParaRPr lang="en-US" sz="1100" dirty="0">
              <a:solidFill>
                <a:srgbClr val="000000"/>
              </a:solidFill>
              <a:latin typeface="Calibri" panose="020F0502020204030204" pitchFamily="34" charset="0"/>
              <a:ea typeface="Arial" panose="020B0604020202020204" pitchFamily="34" charset="0"/>
            </a:endParaRPr>
          </a:p>
          <a:p>
            <a:r>
              <a:rPr lang="en-US" sz="1400" dirty="0">
                <a:solidFill>
                  <a:srgbClr val="7030A0"/>
                </a:solidFill>
                <a:latin typeface="Calibri" panose="020F0502020204030204" pitchFamily="34" charset="0"/>
                <a:ea typeface="Arial" panose="020B0604020202020204" pitchFamily="34" charset="0"/>
              </a:rPr>
              <a:t>$1.38B (USD) </a:t>
            </a:r>
            <a:r>
              <a:rPr lang="en-US" sz="1100" dirty="0">
                <a:solidFill>
                  <a:srgbClr val="000000"/>
                </a:solidFill>
                <a:latin typeface="Calibri" panose="020F0502020204030204" pitchFamily="34" charset="0"/>
                <a:ea typeface="Arial" panose="020B0604020202020204" pitchFamily="34" charset="0"/>
              </a:rPr>
              <a:t>raised by cultivated meat companies, 71% off all-time investment total.</a:t>
            </a:r>
          </a:p>
          <a:p>
            <a:endParaRPr lang="en-US" sz="1100" dirty="0">
              <a:solidFill>
                <a:srgbClr val="000000"/>
              </a:solidFill>
              <a:latin typeface="Calibri" panose="020F0502020204030204" pitchFamily="34" charset="0"/>
              <a:ea typeface="Arial" panose="020B0604020202020204" pitchFamily="34" charset="0"/>
            </a:endParaRPr>
          </a:p>
          <a:p>
            <a:r>
              <a:rPr lang="en-US" sz="1400" dirty="0">
                <a:solidFill>
                  <a:srgbClr val="7030A0"/>
                </a:solidFill>
                <a:latin typeface="Calibri" panose="020F0502020204030204" pitchFamily="34" charset="0"/>
              </a:rPr>
              <a:t>107 </a:t>
            </a:r>
            <a:r>
              <a:rPr lang="en-US" sz="1100" dirty="0">
                <a:solidFill>
                  <a:srgbClr val="000000"/>
                </a:solidFill>
                <a:latin typeface="Calibri" panose="020F0502020204030204" pitchFamily="34" charset="0"/>
                <a:ea typeface="Arial" panose="020B0604020202020204" pitchFamily="34" charset="0"/>
              </a:rPr>
              <a:t>cultivated meat and sea food industry startups announced, up 24 % from 2020.</a:t>
            </a:r>
          </a:p>
          <a:p>
            <a:endParaRPr lang="en-US" sz="1100" dirty="0">
              <a:solidFill>
                <a:srgbClr val="000000"/>
              </a:solidFill>
              <a:latin typeface="Calibri" panose="020F0502020204030204" pitchFamily="34" charset="0"/>
              <a:ea typeface="Arial" panose="020B0604020202020204" pitchFamily="34" charset="0"/>
            </a:endParaRPr>
          </a:p>
          <a:p>
            <a:r>
              <a:rPr lang="en-US" sz="1400" dirty="0">
                <a:solidFill>
                  <a:srgbClr val="7030A0"/>
                </a:solidFill>
                <a:latin typeface="Calibri" panose="020F0502020204030204" pitchFamily="34" charset="0"/>
              </a:rPr>
              <a:t>25 </a:t>
            </a:r>
            <a:r>
              <a:rPr lang="en-US" sz="1100" dirty="0">
                <a:solidFill>
                  <a:srgbClr val="000000"/>
                </a:solidFill>
                <a:latin typeface="Calibri" panose="020F0502020204030204" pitchFamily="34" charset="0"/>
                <a:ea typeface="Arial" panose="020B0604020202020204" pitchFamily="34" charset="0"/>
              </a:rPr>
              <a:t>countries with one cultivated meat company. In 2021 companies open in Mexico, Brazil and in Africa a seafood company opened.</a:t>
            </a:r>
          </a:p>
        </p:txBody>
      </p:sp>
      <p:sp>
        <p:nvSpPr>
          <p:cNvPr id="45" name="Text Box 2">
            <a:extLst>
              <a:ext uri="{FF2B5EF4-FFF2-40B4-BE49-F238E27FC236}">
                <a16:creationId xmlns:a16="http://schemas.microsoft.com/office/drawing/2014/main" id="{727F4698-F70C-F656-1F73-0DB773F9EBB2}"/>
              </a:ext>
            </a:extLst>
          </p:cNvPr>
          <p:cNvSpPr txBox="1">
            <a:spLocks noChangeArrowheads="1"/>
          </p:cNvSpPr>
          <p:nvPr/>
        </p:nvSpPr>
        <p:spPr bwMode="auto">
          <a:xfrm>
            <a:off x="410292" y="7269083"/>
            <a:ext cx="2672212" cy="1897158"/>
          </a:xfrm>
          <a:prstGeom prst="rect">
            <a:avLst/>
          </a:prstGeom>
          <a:noFill/>
          <a:ln w="9525">
            <a:solidFill>
              <a:srgbClr val="CCCCFF"/>
            </a:solidFill>
            <a:miter lim="800000"/>
            <a:headEnd/>
            <a:tailEnd/>
          </a:ln>
        </p:spPr>
        <p:txBody>
          <a:bodyPr rot="0" vert="horz" wrap="square" lIns="96012" tIns="48006" rIns="96012" bIns="48006" anchor="t" anchorCtr="0">
            <a:noAutofit/>
          </a:bodyPr>
          <a:lstStyle/>
          <a:p>
            <a:r>
              <a:rPr lang="en-US" sz="1100">
                <a:solidFill>
                  <a:srgbClr val="000000"/>
                </a:solidFill>
                <a:latin typeface="Calibri" panose="020F0502020204030204" pitchFamily="34" charset="0"/>
                <a:ea typeface="Arial" panose="020B0604020202020204" pitchFamily="34" charset="0"/>
              </a:rPr>
              <a:t>Cellular agriculture products are available internationally:</a:t>
            </a:r>
          </a:p>
          <a:p>
            <a:endParaRPr lang="en-US" sz="1100">
              <a:solidFill>
                <a:srgbClr val="000000"/>
              </a:solidFill>
              <a:latin typeface="Calibri" panose="020F0502020204030204" pitchFamily="34" charset="0"/>
              <a:ea typeface="Arial" panose="020B0604020202020204" pitchFamily="34" charset="0"/>
            </a:endParaRPr>
          </a:p>
          <a:p>
            <a:pPr marL="628650"/>
            <a:r>
              <a:rPr lang="en-US" sz="1100">
                <a:latin typeface="Calibri" panose="020F0502020204030204" pitchFamily="34" charset="0"/>
              </a:rPr>
              <a:t>Ice cream containing milk proteins entered the market in the US.</a:t>
            </a:r>
          </a:p>
          <a:p>
            <a:pPr marL="628650"/>
            <a:endParaRPr lang="en-US" sz="1100">
              <a:latin typeface="Calibri" panose="020F0502020204030204" pitchFamily="34" charset="0"/>
            </a:endParaRPr>
          </a:p>
          <a:p>
            <a:pPr marL="628650">
              <a:tabLst>
                <a:tab pos="450850" algn="l"/>
              </a:tabLst>
            </a:pPr>
            <a:r>
              <a:rPr lang="en-US" sz="1100">
                <a:latin typeface="Calibri" panose="020F0502020204030204" pitchFamily="34" charset="0"/>
              </a:rPr>
              <a:t>Chicken nugget containing plant protein and chicken is available in Singapore restaurant.</a:t>
            </a:r>
          </a:p>
        </p:txBody>
      </p:sp>
      <p:sp>
        <p:nvSpPr>
          <p:cNvPr id="53" name="Text Box 1">
            <a:extLst>
              <a:ext uri="{FF2B5EF4-FFF2-40B4-BE49-F238E27FC236}">
                <a16:creationId xmlns:a16="http://schemas.microsoft.com/office/drawing/2014/main" id="{F5EC38E4-7871-460C-A74B-6D405DC7CE25}"/>
              </a:ext>
            </a:extLst>
          </p:cNvPr>
          <p:cNvSpPr txBox="1"/>
          <p:nvPr/>
        </p:nvSpPr>
        <p:spPr>
          <a:xfrm>
            <a:off x="6693131" y="148011"/>
            <a:ext cx="5726796" cy="886418"/>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a:solidFill>
                  <a:srgbClr val="000000"/>
                </a:solidFill>
                <a:latin typeface="Calibri" panose="020F0502020204030204" pitchFamily="34" charset="0"/>
                <a:ea typeface="Arial" panose="020B0604020202020204" pitchFamily="34" charset="0"/>
              </a:rPr>
              <a:t>How is cellular agriculture regulated internationally? </a:t>
            </a:r>
            <a:endParaRPr lang="en-NZ" sz="1400">
              <a:latin typeface="Arial" panose="020B0604020202020204" pitchFamily="34" charset="0"/>
              <a:ea typeface="Arial" panose="020B0604020202020204" pitchFamily="34" charset="0"/>
            </a:endParaRPr>
          </a:p>
        </p:txBody>
      </p:sp>
      <p:sp>
        <p:nvSpPr>
          <p:cNvPr id="55" name="Text Box 2">
            <a:extLst>
              <a:ext uri="{FF2B5EF4-FFF2-40B4-BE49-F238E27FC236}">
                <a16:creationId xmlns:a16="http://schemas.microsoft.com/office/drawing/2014/main" id="{7E5D23B3-93C1-3FE8-56A1-03D6682B9610}"/>
              </a:ext>
            </a:extLst>
          </p:cNvPr>
          <p:cNvSpPr txBox="1">
            <a:spLocks noChangeArrowheads="1"/>
          </p:cNvSpPr>
          <p:nvPr/>
        </p:nvSpPr>
        <p:spPr bwMode="auto">
          <a:xfrm>
            <a:off x="6690173" y="394174"/>
            <a:ext cx="5616012" cy="853544"/>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pPr marL="189865" indent="-189865">
              <a:buFont typeface="Symbol" panose="05050102010706020507" pitchFamily="18" charset="2"/>
              <a:buChar char=""/>
            </a:pPr>
            <a:r>
              <a:rPr lang="en-US" sz="1100">
                <a:solidFill>
                  <a:srgbClr val="000000"/>
                </a:solidFill>
                <a:latin typeface="Calibri"/>
                <a:ea typeface="Arial" panose="020B0604020202020204" pitchFamily="34" charset="0"/>
                <a:cs typeface="Calibri"/>
              </a:rPr>
              <a:t>There are no specific regulations for cellular agriculture products in Aotearoa New Zealand. </a:t>
            </a:r>
            <a:r>
              <a:rPr lang="en-US" sz="1100">
                <a:latin typeface="Calibri"/>
                <a:ea typeface="Arial" panose="020B0604020202020204" pitchFamily="34" charset="0"/>
                <a:cs typeface="Calibri"/>
              </a:rPr>
              <a:t>FSANZ requires premarket approval of cellular agriculture products through ‘Novel Foods’ standards under the Food Standards Australia New Zealand Act 1991. </a:t>
            </a:r>
          </a:p>
          <a:p>
            <a:pPr marL="189865" indent="-189865">
              <a:buFont typeface="Symbol" panose="05050102010706020507" pitchFamily="18" charset="2"/>
              <a:buChar char=""/>
            </a:pPr>
            <a:r>
              <a:rPr lang="en-US" sz="1100">
                <a:latin typeface="Calibri"/>
                <a:ea typeface="Arial" panose="020B0604020202020204" pitchFamily="34" charset="0"/>
                <a:cs typeface="Calibri"/>
              </a:rPr>
              <a:t>A </a:t>
            </a:r>
            <a:r>
              <a:rPr lang="en-US" sz="1100">
                <a:latin typeface="Calibri"/>
                <a:ea typeface="Arial" panose="020B0604020202020204" pitchFamily="34" charset="0"/>
                <a:cs typeface="Calibri"/>
                <a:hlinkClick r:id="rId2"/>
              </a:rPr>
              <a:t>think tank piece </a:t>
            </a:r>
            <a:r>
              <a:rPr lang="en-US" sz="1100">
                <a:latin typeface="Calibri"/>
                <a:ea typeface="Arial" panose="020B0604020202020204" pitchFamily="34" charset="0"/>
                <a:cs typeface="Calibri"/>
              </a:rPr>
              <a:t>that considers the regulation of cell-based meat internationally has been prepared  by the Regulatory Institute.</a:t>
            </a:r>
            <a:endParaRPr lang="en-US" sz="1100">
              <a:solidFill>
                <a:srgbClr val="000000"/>
              </a:solidFill>
              <a:latin typeface="Calibri"/>
              <a:ea typeface="Arial" panose="020B0604020202020204" pitchFamily="34" charset="0"/>
              <a:cs typeface="Calibri"/>
            </a:endParaRPr>
          </a:p>
          <a:p>
            <a:pPr marL="189865" indent="-189865">
              <a:buFont typeface="Symbol" panose="05050102010706020507" pitchFamily="18" charset="2"/>
              <a:buChar char=""/>
            </a:pPr>
            <a:r>
              <a:rPr lang="en-US" sz="1100">
                <a:solidFill>
                  <a:srgbClr val="000000"/>
                </a:solidFill>
                <a:latin typeface="Calibri"/>
                <a:ea typeface="Arial" panose="020B0604020202020204" pitchFamily="34" charset="0"/>
                <a:cs typeface="Calibri"/>
              </a:rPr>
              <a:t>Singapore has the most advanced </a:t>
            </a:r>
            <a:r>
              <a:rPr lang="en-US" sz="1100">
                <a:solidFill>
                  <a:srgbClr val="000000"/>
                </a:solidFill>
                <a:latin typeface="Calibri"/>
                <a:ea typeface="Arial" panose="020B0604020202020204" pitchFamily="34" charset="0"/>
                <a:cs typeface="Calibri"/>
                <a:hlinkClick r:id="rId3"/>
              </a:rPr>
              <a:t>regulatory frame-work </a:t>
            </a:r>
            <a:r>
              <a:rPr lang="en-US" sz="1100">
                <a:solidFill>
                  <a:srgbClr val="000000"/>
                </a:solidFill>
                <a:latin typeface="Calibri"/>
                <a:ea typeface="Arial" panose="020B0604020202020204" pitchFamily="34" charset="0"/>
                <a:cs typeface="Calibri"/>
              </a:rPr>
              <a:t>for cell-based meat, enforced by the Singapore Food Agency. </a:t>
            </a:r>
            <a:r>
              <a:rPr lang="en-US" sz="1100">
                <a:solidFill>
                  <a:srgbClr val="000000"/>
                </a:solidFill>
                <a:latin typeface="Calibri"/>
                <a:ea typeface="Arial" panose="020B0604020202020204" pitchFamily="34" charset="0"/>
                <a:cs typeface="Calibri"/>
                <a:hlinkClick r:id="rId4"/>
              </a:rPr>
              <a:t>Public consultation </a:t>
            </a:r>
            <a:r>
              <a:rPr lang="en-US" sz="1100">
                <a:solidFill>
                  <a:srgbClr val="000000"/>
                </a:solidFill>
                <a:latin typeface="Calibri"/>
                <a:ea typeface="Arial" panose="020B0604020202020204" pitchFamily="34" charset="0"/>
                <a:cs typeface="Calibri"/>
              </a:rPr>
              <a:t>has been undertaken, </a:t>
            </a:r>
            <a:r>
              <a:rPr lang="en-US" sz="1100">
                <a:solidFill>
                  <a:srgbClr val="000000"/>
                </a:solidFill>
                <a:latin typeface="Calibri"/>
                <a:ea typeface="Arial" panose="020B0604020202020204" pitchFamily="34" charset="0"/>
                <a:cs typeface="Calibri"/>
                <a:hlinkClick r:id="rId5"/>
              </a:rPr>
              <a:t>information h</a:t>
            </a:r>
            <a:r>
              <a:rPr lang="en-US" sz="1100">
                <a:solidFill>
                  <a:srgbClr val="000000"/>
                </a:solidFill>
                <a:latin typeface="Calibri"/>
                <a:ea typeface="Arial" panose="020B0604020202020204" pitchFamily="34" charset="0"/>
                <a:cs typeface="Calibri"/>
              </a:rPr>
              <a:t>as been provided to the public and </a:t>
            </a:r>
            <a:r>
              <a:rPr lang="en-US" sz="1100">
                <a:solidFill>
                  <a:srgbClr val="000000"/>
                </a:solidFill>
                <a:latin typeface="Calibri"/>
                <a:ea typeface="Arial" panose="020B0604020202020204" pitchFamily="34" charset="0"/>
                <a:cs typeface="Calibri"/>
                <a:hlinkClick r:id="rId6"/>
              </a:rPr>
              <a:t>presentations </a:t>
            </a:r>
            <a:r>
              <a:rPr lang="en-US" sz="1100">
                <a:solidFill>
                  <a:srgbClr val="000000"/>
                </a:solidFill>
                <a:latin typeface="Calibri"/>
                <a:ea typeface="Arial" panose="020B0604020202020204" pitchFamily="34" charset="0"/>
                <a:cs typeface="Calibri"/>
              </a:rPr>
              <a:t>discussing regulation of the technology have been given. It is the only country to approve the sale of cultivated meat products.</a:t>
            </a:r>
          </a:p>
          <a:p>
            <a:pPr marL="189865" indent="-189865">
              <a:buFont typeface="Symbol" panose="05050102010706020507" pitchFamily="18" charset="2"/>
              <a:buChar char=""/>
            </a:pPr>
            <a:r>
              <a:rPr lang="en-US" sz="1100">
                <a:solidFill>
                  <a:srgbClr val="000000"/>
                </a:solidFill>
                <a:latin typeface="Calibri" panose="020F0502020204030204" pitchFamily="34" charset="0"/>
                <a:ea typeface="Arial" panose="020B0604020202020204" pitchFamily="34" charset="0"/>
              </a:rPr>
              <a:t>The European Union has framework for </a:t>
            </a:r>
            <a:r>
              <a:rPr lang="en-US" sz="1100">
                <a:solidFill>
                  <a:srgbClr val="000000"/>
                </a:solidFill>
                <a:latin typeface="Calibri" panose="020F0502020204030204" pitchFamily="34" charset="0"/>
                <a:ea typeface="Arial" panose="020B0604020202020204" pitchFamily="34" charset="0"/>
                <a:hlinkClick r:id="rId7"/>
              </a:rPr>
              <a:t>regulating cell-based meat</a:t>
            </a:r>
            <a:r>
              <a:rPr lang="en-US" sz="1100">
                <a:solidFill>
                  <a:srgbClr val="000000"/>
                </a:solidFill>
                <a:latin typeface="Calibri" panose="020F0502020204030204" pitchFamily="34" charset="0"/>
                <a:ea typeface="Arial" panose="020B0604020202020204" pitchFamily="34" charset="0"/>
              </a:rPr>
              <a:t>.  </a:t>
            </a:r>
          </a:p>
          <a:p>
            <a:pPr marL="189865" indent="-189865">
              <a:buFont typeface="Symbol" panose="05050102010706020507" pitchFamily="18" charset="2"/>
              <a:buChar char=""/>
            </a:pPr>
            <a:r>
              <a:rPr lang="en-US" sz="1100">
                <a:solidFill>
                  <a:srgbClr val="000000"/>
                </a:solidFill>
                <a:latin typeface="Calibri" panose="020F0502020204030204" pitchFamily="34" charset="0"/>
                <a:ea typeface="Arial" panose="020B0604020202020204" pitchFamily="34" charset="0"/>
              </a:rPr>
              <a:t>The US has a </a:t>
            </a:r>
            <a:r>
              <a:rPr lang="en-US" sz="1100">
                <a:solidFill>
                  <a:srgbClr val="000000"/>
                </a:solidFill>
                <a:latin typeface="Calibri" panose="020F0502020204030204" pitchFamily="34" charset="0"/>
                <a:ea typeface="Arial" panose="020B0604020202020204" pitchFamily="34" charset="0"/>
                <a:hlinkClick r:id="rId8"/>
              </a:rPr>
              <a:t>f</a:t>
            </a:r>
            <a:r>
              <a:rPr lang="en-US" sz="1100">
                <a:solidFill>
                  <a:srgbClr val="000000"/>
                </a:solidFill>
                <a:latin typeface="Calibri" panose="020F0502020204030204" pitchFamily="34" charset="0"/>
                <a:hlinkClick r:id="rId8"/>
              </a:rPr>
              <a:t>ormal agreement </a:t>
            </a:r>
            <a:r>
              <a:rPr lang="en-US" sz="1100">
                <a:solidFill>
                  <a:srgbClr val="000000"/>
                </a:solidFill>
                <a:latin typeface="Calibri" panose="020F0502020204030204" pitchFamily="34" charset="0"/>
              </a:rPr>
              <a:t>between FDA and USDA regarding oversight of human food produced using animal cell technology derived from cell lines of USDA-amenable species.</a:t>
            </a:r>
          </a:p>
          <a:p>
            <a:pPr marL="189865" indent="-189865">
              <a:buFont typeface="Symbol" panose="05050102010706020507" pitchFamily="18" charset="2"/>
              <a:buChar char=""/>
            </a:pPr>
            <a:r>
              <a:rPr lang="en-US" sz="1100">
                <a:solidFill>
                  <a:srgbClr val="000000"/>
                </a:solidFill>
                <a:latin typeface="Calibri" panose="020F0502020204030204" pitchFamily="34" charset="0"/>
              </a:rPr>
              <a:t>Japan is beginning to explore the regulation of cell-based meat through the Ministry of Agriculture.</a:t>
            </a:r>
          </a:p>
          <a:p>
            <a:pPr marL="189865" indent="-189865">
              <a:buFont typeface="Symbol" panose="05050102010706020507" pitchFamily="18" charset="2"/>
              <a:buChar char=""/>
            </a:pPr>
            <a:endParaRPr lang="en-US" sz="1100">
              <a:solidFill>
                <a:srgbClr val="000000"/>
              </a:solidFill>
              <a:latin typeface="Calibri" panose="020F0502020204030204" pitchFamily="34" charset="0"/>
            </a:endParaRPr>
          </a:p>
          <a:p>
            <a:pPr marL="189865" indent="-189865">
              <a:buFont typeface="Symbol" panose="05050102010706020507" pitchFamily="18" charset="2"/>
              <a:buChar char=""/>
            </a:pPr>
            <a:endParaRPr lang="en-US" sz="1100">
              <a:solidFill>
                <a:srgbClr val="000000"/>
              </a:solidFill>
              <a:latin typeface="Calibri" panose="020F0502020204030204" pitchFamily="34" charset="0"/>
              <a:ea typeface="Arial" panose="020B0604020202020204" pitchFamily="34" charset="0"/>
              <a:cs typeface="Calibri" panose="020F0502020204030204" pitchFamily="34" charset="0"/>
            </a:endParaRPr>
          </a:p>
          <a:p>
            <a:pPr marL="189865" indent="-189865"/>
            <a:endParaRPr lang="en-NZ" sz="1100">
              <a:latin typeface="Arial" panose="020B0604020202020204" pitchFamily="34" charset="0"/>
              <a:ea typeface="Arial" panose="020B0604020202020204" pitchFamily="34" charset="0"/>
              <a:cs typeface="Arial" panose="020B0604020202020204" pitchFamily="34" charset="0"/>
            </a:endParaRPr>
          </a:p>
        </p:txBody>
      </p:sp>
      <p:sp>
        <p:nvSpPr>
          <p:cNvPr id="56" name="Text Box 2">
            <a:extLst>
              <a:ext uri="{FF2B5EF4-FFF2-40B4-BE49-F238E27FC236}">
                <a16:creationId xmlns:a16="http://schemas.microsoft.com/office/drawing/2014/main" id="{98768515-7E83-53B5-1C31-82645D795306}"/>
              </a:ext>
            </a:extLst>
          </p:cNvPr>
          <p:cNvSpPr txBox="1">
            <a:spLocks noChangeArrowheads="1"/>
          </p:cNvSpPr>
          <p:nvPr/>
        </p:nvSpPr>
        <p:spPr bwMode="auto">
          <a:xfrm>
            <a:off x="6712031" y="2843966"/>
            <a:ext cx="5715360" cy="1189213"/>
          </a:xfrm>
          <a:prstGeom prst="rect">
            <a:avLst/>
          </a:prstGeom>
          <a:solidFill>
            <a:srgbClr val="FFFFFF"/>
          </a:solidFill>
          <a:ln w="9525">
            <a:solidFill>
              <a:srgbClr val="CCCCFF"/>
            </a:solidFill>
            <a:miter lim="800000"/>
            <a:headEnd/>
            <a:tailEnd/>
          </a:ln>
        </p:spPr>
        <p:txBody>
          <a:bodyPr rot="0" vert="horz" wrap="square" lIns="96012" tIns="48006" rIns="96012" bIns="48006" anchor="t" anchorCtr="0">
            <a:noAutofit/>
          </a:bodyPr>
          <a:lstStyle/>
          <a:p>
            <a:r>
              <a:rPr lang="en-US" sz="1400" b="1">
                <a:solidFill>
                  <a:srgbClr val="000000"/>
                </a:solidFill>
                <a:latin typeface="Calibri" panose="020F0502020204030204" pitchFamily="34" charset="0"/>
                <a:ea typeface="Arial" panose="020B0604020202020204" pitchFamily="34" charset="0"/>
              </a:rPr>
              <a:t>Interested to find out more?</a:t>
            </a:r>
            <a:r>
              <a:rPr lang="en-US" sz="1470" b="1">
                <a:solidFill>
                  <a:srgbClr val="000000"/>
                </a:solidFill>
                <a:latin typeface="Calibri" panose="020F0502020204030204" pitchFamily="34" charset="0"/>
                <a:ea typeface="Arial" panose="020B0604020202020204" pitchFamily="34" charset="0"/>
              </a:rPr>
              <a:t>	</a:t>
            </a:r>
          </a:p>
          <a:p>
            <a:r>
              <a:rPr lang="en-US" sz="1100">
                <a:latin typeface="Calibri" panose="020F0502020204030204" pitchFamily="34" charset="0"/>
                <a:hlinkClick r:id="rId9"/>
              </a:rPr>
              <a:t>OPMCSA - Summary of cellular agriculture</a:t>
            </a:r>
            <a:endParaRPr lang="en-NZ" sz="1100">
              <a:latin typeface="Calibri" panose="020F0502020204030204" pitchFamily="34" charset="0"/>
            </a:endParaRPr>
          </a:p>
          <a:p>
            <a:r>
              <a:rPr lang="en-US" sz="1100">
                <a:latin typeface="Calibri" panose="020F0502020204030204" pitchFamily="34" charset="0"/>
                <a:ea typeface="Arial" panose="020B0604020202020204" pitchFamily="34" charset="0"/>
              </a:rPr>
              <a:t> </a:t>
            </a:r>
            <a:endParaRPr lang="en-NZ" sz="1100">
              <a:latin typeface="Arial" panose="020B0604020202020204" pitchFamily="34" charset="0"/>
              <a:ea typeface="Arial" panose="020B0604020202020204" pitchFamily="34" charset="0"/>
            </a:endParaRPr>
          </a:p>
          <a:p>
            <a:pPr fontAlgn="base"/>
            <a:r>
              <a:rPr lang="en-NZ" sz="1100" b="1">
                <a:latin typeface="Calibri" panose="020F0502020204030204" pitchFamily="34" charset="0"/>
                <a:ea typeface="Times New Roman" panose="02020603050405020304" pitchFamily="18" charset="0"/>
              </a:rPr>
              <a:t>Contact: </a:t>
            </a:r>
            <a:r>
              <a:rPr lang="en-NZ" sz="1100">
                <a:latin typeface="Calibri" panose="020F0502020204030204" pitchFamily="34" charset="0"/>
                <a:ea typeface="Times New Roman" panose="02020603050405020304" pitchFamily="18" charset="0"/>
                <a:hlinkClick r:id="rId10"/>
              </a:rPr>
              <a:t>Laura </a:t>
            </a:r>
            <a:r>
              <a:rPr lang="en-NZ" sz="1100" err="1">
                <a:latin typeface="Calibri" panose="020F0502020204030204" pitchFamily="34" charset="0"/>
                <a:ea typeface="Times New Roman" panose="02020603050405020304" pitchFamily="18" charset="0"/>
                <a:hlinkClick r:id="rId10"/>
              </a:rPr>
              <a:t>Domigan</a:t>
            </a:r>
            <a:r>
              <a:rPr lang="en-NZ" sz="1100">
                <a:latin typeface="Calibri" panose="020F0502020204030204" pitchFamily="34" charset="0"/>
                <a:ea typeface="Times New Roman" panose="02020603050405020304" pitchFamily="18" charset="0"/>
              </a:rPr>
              <a:t>, </a:t>
            </a:r>
            <a:r>
              <a:rPr lang="en-NZ" sz="1100">
                <a:latin typeface="Calibri" panose="020F0502020204030204" pitchFamily="34" charset="0"/>
                <a:ea typeface="Times New Roman" panose="02020603050405020304" pitchFamily="18" charset="0"/>
                <a:hlinkClick r:id="rId11"/>
              </a:rPr>
              <a:t>l.domigan@auckland.ac.nz</a:t>
            </a:r>
            <a:r>
              <a:rPr lang="en-NZ" sz="1100">
                <a:latin typeface="Calibri" panose="020F0502020204030204" pitchFamily="34" charset="0"/>
                <a:ea typeface="Times New Roman" panose="02020603050405020304" pitchFamily="18" charset="0"/>
              </a:rPr>
              <a:t>, </a:t>
            </a:r>
            <a:r>
              <a:rPr lang="en-NZ" sz="1100">
                <a:latin typeface="Calibri" panose="020F0502020204030204" pitchFamily="34" charset="0"/>
                <a:ea typeface="Times New Roman" panose="02020603050405020304" pitchFamily="18" charset="0"/>
                <a:hlinkClick r:id="rId12"/>
              </a:rPr>
              <a:t>0000-0003-4262-8851</a:t>
            </a:r>
            <a:endParaRPr lang="en-NZ" sz="1100">
              <a:latin typeface="Arial" panose="020B0604020202020204" pitchFamily="34" charset="0"/>
              <a:ea typeface="Arial" panose="020B0604020202020204" pitchFamily="34" charset="0"/>
            </a:endParaRPr>
          </a:p>
          <a:p>
            <a:pPr fontAlgn="base"/>
            <a:r>
              <a:rPr lang="en-NZ" sz="1100">
                <a:latin typeface="Calibri" panose="020F0502020204030204" pitchFamily="34" charset="0"/>
                <a:ea typeface="Times New Roman" panose="02020603050405020304" pitchFamily="18" charset="0"/>
              </a:rPr>
              <a:t>or </a:t>
            </a:r>
            <a:r>
              <a:rPr lang="en-NZ" sz="1100">
                <a:latin typeface="Calibri" panose="020F0502020204030204" pitchFamily="34" charset="0"/>
                <a:ea typeface="Times New Roman" panose="02020603050405020304" pitchFamily="18" charset="0"/>
                <a:hlinkClick r:id="rId13"/>
              </a:rPr>
              <a:t>Olivia Ogilvie</a:t>
            </a:r>
            <a:r>
              <a:rPr lang="en-NZ" sz="1100">
                <a:latin typeface="Calibri" panose="020F0502020204030204" pitchFamily="34" charset="0"/>
                <a:ea typeface="Times New Roman" panose="02020603050405020304" pitchFamily="18" charset="0"/>
              </a:rPr>
              <a:t>, </a:t>
            </a:r>
            <a:r>
              <a:rPr lang="en-NZ" sz="1100">
                <a:latin typeface="Calibri" panose="020F0502020204030204" pitchFamily="34" charset="0"/>
                <a:ea typeface="Times New Roman" panose="02020603050405020304" pitchFamily="18" charset="0"/>
                <a:hlinkClick r:id="rId14"/>
              </a:rPr>
              <a:t>olivia.Ogilvie@canterbury.ac.nz</a:t>
            </a:r>
            <a:r>
              <a:rPr lang="en-NZ" sz="1100">
                <a:latin typeface="Calibri" panose="020F0502020204030204" pitchFamily="34" charset="0"/>
                <a:ea typeface="Times New Roman" panose="02020603050405020304" pitchFamily="18" charset="0"/>
              </a:rPr>
              <a:t>, </a:t>
            </a:r>
            <a:r>
              <a:rPr lang="en-NZ" sz="1100">
                <a:latin typeface="Calibri" panose="020F0502020204030204" pitchFamily="34" charset="0"/>
                <a:ea typeface="Times New Roman" panose="02020603050405020304" pitchFamily="18" charset="0"/>
                <a:hlinkClick r:id="rId15"/>
              </a:rPr>
              <a:t>0000-0002-6670-9077</a:t>
            </a:r>
            <a:endParaRPr lang="en-NZ" sz="1100">
              <a:latin typeface="Arial" panose="020B0604020202020204" pitchFamily="34" charset="0"/>
              <a:ea typeface="Arial" panose="020B0604020202020204" pitchFamily="34" charset="0"/>
            </a:endParaRPr>
          </a:p>
          <a:p>
            <a:pPr fontAlgn="base"/>
            <a:r>
              <a:rPr lang="en-NZ" sz="1100">
                <a:latin typeface="Calibri" panose="020F0502020204030204" pitchFamily="34" charset="0"/>
                <a:ea typeface="Times New Roman" panose="02020603050405020304" pitchFamily="18" charset="0"/>
              </a:rPr>
              <a:t> </a:t>
            </a:r>
            <a:endParaRPr lang="en-NZ" sz="1100">
              <a:latin typeface="Arial" panose="020B0604020202020204" pitchFamily="34" charset="0"/>
              <a:ea typeface="Arial" panose="020B0604020202020204" pitchFamily="34" charset="0"/>
            </a:endParaRPr>
          </a:p>
          <a:p>
            <a:pPr fontAlgn="base"/>
            <a:r>
              <a:rPr lang="en-NZ" sz="1100">
                <a:solidFill>
                  <a:srgbClr val="000000"/>
                </a:solidFill>
                <a:latin typeface="Calibri" panose="020F0502020204030204" pitchFamily="34" charset="0"/>
                <a:ea typeface="Times New Roman" panose="02020603050405020304" pitchFamily="18" charset="0"/>
              </a:rPr>
              <a:t>  </a:t>
            </a:r>
            <a:endParaRPr lang="en-NZ" sz="1100">
              <a:latin typeface="Arial" panose="020B0604020202020204" pitchFamily="34" charset="0"/>
              <a:ea typeface="Arial" panose="020B0604020202020204" pitchFamily="34" charset="0"/>
            </a:endParaRPr>
          </a:p>
          <a:p>
            <a:pPr fontAlgn="base"/>
            <a:r>
              <a:rPr lang="en-NZ" sz="1100">
                <a:latin typeface="Calibri" panose="020F0502020204030204" pitchFamily="34" charset="0"/>
                <a:ea typeface="Times New Roman" panose="02020603050405020304" pitchFamily="18" charset="0"/>
              </a:rPr>
              <a:t> </a:t>
            </a:r>
            <a:endParaRPr lang="en-NZ" sz="1100">
              <a:latin typeface="Times New Roman" panose="02020603050405020304" pitchFamily="18" charset="0"/>
              <a:ea typeface="Times New Roman" panose="02020603050405020304" pitchFamily="18" charset="0"/>
            </a:endParaRPr>
          </a:p>
          <a:p>
            <a:r>
              <a:rPr lang="en-US" sz="1155">
                <a:latin typeface="Arial" panose="020B0604020202020204" pitchFamily="34" charset="0"/>
                <a:ea typeface="Arial" panose="020B0604020202020204" pitchFamily="34" charset="0"/>
              </a:rPr>
              <a:t> </a:t>
            </a:r>
            <a:endParaRPr lang="en-NZ" sz="1155">
              <a:latin typeface="Arial" panose="020B0604020202020204" pitchFamily="34" charset="0"/>
              <a:ea typeface="Arial" panose="020B0604020202020204" pitchFamily="34" charset="0"/>
            </a:endParaRPr>
          </a:p>
          <a:p>
            <a:r>
              <a:rPr lang="en-US" sz="1155">
                <a:latin typeface="Arial" panose="020B0604020202020204" pitchFamily="34" charset="0"/>
                <a:ea typeface="Arial" panose="020B0604020202020204" pitchFamily="34" charset="0"/>
              </a:rPr>
              <a:t> </a:t>
            </a:r>
            <a:endParaRPr lang="en-NZ" sz="1155">
              <a:latin typeface="Arial" panose="020B0604020202020204" pitchFamily="34" charset="0"/>
              <a:ea typeface="Arial" panose="020B0604020202020204" pitchFamily="34" charset="0"/>
            </a:endParaRPr>
          </a:p>
          <a:p>
            <a:r>
              <a:rPr lang="en-US" sz="1155">
                <a:solidFill>
                  <a:srgbClr val="000000"/>
                </a:solidFill>
                <a:latin typeface="Calibri" panose="020F0502020204030204" pitchFamily="34" charset="0"/>
                <a:ea typeface="Arial" panose="020B0604020202020204" pitchFamily="34" charset="0"/>
              </a:rPr>
              <a:t>   </a:t>
            </a:r>
            <a:endParaRPr lang="en-NZ" sz="1155">
              <a:latin typeface="Arial" panose="020B0604020202020204" pitchFamily="34" charset="0"/>
              <a:ea typeface="Arial" panose="020B0604020202020204" pitchFamily="34" charset="0"/>
            </a:endParaRPr>
          </a:p>
          <a:p>
            <a:r>
              <a:rPr lang="en-NZ" sz="1155">
                <a:solidFill>
                  <a:srgbClr val="000000"/>
                </a:solidFill>
                <a:latin typeface="Calibri" panose="020F0502020204030204" pitchFamily="34" charset="0"/>
                <a:ea typeface="Arial" panose="020B0604020202020204" pitchFamily="34" charset="0"/>
              </a:rPr>
              <a:t> </a:t>
            </a:r>
            <a:endParaRPr lang="en-NZ" sz="1155">
              <a:latin typeface="Arial" panose="020B0604020202020204" pitchFamily="34" charset="0"/>
              <a:ea typeface="Arial" panose="020B0604020202020204" pitchFamily="34" charset="0"/>
            </a:endParaRPr>
          </a:p>
        </p:txBody>
      </p:sp>
      <p:pic>
        <p:nvPicPr>
          <p:cNvPr id="57" name="Picture 56" descr="Logo, company name&#10;&#10;Description automatically generated">
            <a:extLst>
              <a:ext uri="{FF2B5EF4-FFF2-40B4-BE49-F238E27FC236}">
                <a16:creationId xmlns:a16="http://schemas.microsoft.com/office/drawing/2014/main" id="{94356B78-B925-F499-0AB4-DF3F5474A170}"/>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6541" t="21585" r="5370" b="21358"/>
          <a:stretch/>
        </p:blipFill>
        <p:spPr bwMode="auto">
          <a:xfrm>
            <a:off x="11000384" y="2925858"/>
            <a:ext cx="1361628" cy="248917"/>
          </a:xfrm>
          <a:prstGeom prst="rect">
            <a:avLst/>
          </a:prstGeom>
          <a:ln>
            <a:noFill/>
          </a:ln>
          <a:extLst>
            <a:ext uri="{53640926-AAD7-44D8-BBD7-CCE9431645EC}">
              <a14:shadowObscured xmlns:a14="http://schemas.microsoft.com/office/drawing/2010/main"/>
            </a:ext>
          </a:extLst>
        </p:spPr>
      </p:pic>
      <p:sp>
        <p:nvSpPr>
          <p:cNvPr id="59" name="Text Box 33">
            <a:extLst>
              <a:ext uri="{FF2B5EF4-FFF2-40B4-BE49-F238E27FC236}">
                <a16:creationId xmlns:a16="http://schemas.microsoft.com/office/drawing/2014/main" id="{AD95FB51-6E14-B2EB-7E2E-853283998D72}"/>
              </a:ext>
            </a:extLst>
          </p:cNvPr>
          <p:cNvSpPr txBox="1"/>
          <p:nvPr/>
        </p:nvSpPr>
        <p:spPr>
          <a:xfrm>
            <a:off x="6690173" y="4045054"/>
            <a:ext cx="2867692" cy="42938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a:latin typeface="Calibri" panose="020F0502020204030204" pitchFamily="34" charset="0"/>
                <a:ea typeface="Arial" panose="020B0604020202020204" pitchFamily="34" charset="0"/>
              </a:rPr>
              <a:t>Definitions:</a:t>
            </a:r>
            <a:endParaRPr lang="en-NZ" sz="1400">
              <a:latin typeface="Arial" panose="020B0604020202020204" pitchFamily="34" charset="0"/>
              <a:ea typeface="Arial" panose="020B0604020202020204" pitchFamily="34" charset="0"/>
            </a:endParaRPr>
          </a:p>
        </p:txBody>
      </p:sp>
      <p:sp>
        <p:nvSpPr>
          <p:cNvPr id="60" name="Text Box 2">
            <a:extLst>
              <a:ext uri="{FF2B5EF4-FFF2-40B4-BE49-F238E27FC236}">
                <a16:creationId xmlns:a16="http://schemas.microsoft.com/office/drawing/2014/main" id="{30835DD5-63F2-3DFA-9D45-FFE5A678B6AE}"/>
              </a:ext>
            </a:extLst>
          </p:cNvPr>
          <p:cNvSpPr txBox="1">
            <a:spLocks noChangeArrowheads="1"/>
          </p:cNvSpPr>
          <p:nvPr/>
        </p:nvSpPr>
        <p:spPr bwMode="auto">
          <a:xfrm>
            <a:off x="6608735" y="8047948"/>
            <a:ext cx="2812141" cy="1053316"/>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r>
              <a:rPr lang="en-NZ" sz="1100" b="1">
                <a:solidFill>
                  <a:srgbClr val="000000"/>
                </a:solidFill>
                <a:latin typeface="Calibri" panose="020F0502020204030204" pitchFamily="34" charset="0"/>
                <a:ea typeface="Arial" panose="020B0604020202020204" pitchFamily="34" charset="0"/>
              </a:rPr>
              <a:t>Keywords:</a:t>
            </a:r>
            <a:endParaRPr lang="en-NZ" sz="1100">
              <a:latin typeface="Arial" panose="020B0604020202020204" pitchFamily="34" charset="0"/>
              <a:ea typeface="Arial" panose="020B0604020202020204" pitchFamily="34" charset="0"/>
            </a:endParaRPr>
          </a:p>
          <a:p>
            <a:r>
              <a:rPr lang="en-NZ" sz="1100">
                <a:solidFill>
                  <a:srgbClr val="000000"/>
                </a:solidFill>
                <a:latin typeface="Calibri" panose="020F0502020204030204" pitchFamily="34" charset="0"/>
                <a:ea typeface="Arial" panose="020B0604020202020204" pitchFamily="34" charset="0"/>
              </a:rPr>
              <a:t>Food production	Sustainability</a:t>
            </a:r>
            <a:endParaRPr lang="en-NZ" sz="1100">
              <a:latin typeface="Arial" panose="020B0604020202020204" pitchFamily="34" charset="0"/>
              <a:ea typeface="Arial" panose="020B0604020202020204" pitchFamily="34" charset="0"/>
            </a:endParaRPr>
          </a:p>
          <a:p>
            <a:r>
              <a:rPr lang="en-NZ" sz="1100">
                <a:solidFill>
                  <a:srgbClr val="000000"/>
                </a:solidFill>
                <a:latin typeface="Calibri" panose="020F0502020204030204" pitchFamily="34" charset="0"/>
                <a:ea typeface="Arial" panose="020B0604020202020204" pitchFamily="34" charset="0"/>
              </a:rPr>
              <a:t>Nutrition		Cell based meat</a:t>
            </a:r>
            <a:endParaRPr lang="en-NZ" sz="1100">
              <a:latin typeface="Arial" panose="020B0604020202020204" pitchFamily="34" charset="0"/>
              <a:ea typeface="Arial" panose="020B0604020202020204" pitchFamily="34" charset="0"/>
            </a:endParaRPr>
          </a:p>
          <a:p>
            <a:r>
              <a:rPr lang="en-NZ" sz="1100">
                <a:solidFill>
                  <a:srgbClr val="000000"/>
                </a:solidFill>
                <a:latin typeface="Calibri" panose="020F0502020204030204" pitchFamily="34" charset="0"/>
                <a:ea typeface="Arial" panose="020B0604020202020204" pitchFamily="34" charset="0"/>
              </a:rPr>
              <a:t>Cultivated meat		Cellular agriculture		</a:t>
            </a:r>
            <a:endParaRPr lang="en-NZ" sz="1100">
              <a:latin typeface="Arial" panose="020B0604020202020204" pitchFamily="34" charset="0"/>
              <a:ea typeface="Arial" panose="020B0604020202020204" pitchFamily="34" charset="0"/>
            </a:endParaRPr>
          </a:p>
          <a:p>
            <a:r>
              <a:rPr lang="en-NZ" sz="1100">
                <a:solidFill>
                  <a:srgbClr val="000000"/>
                </a:solidFill>
                <a:latin typeface="Calibri" panose="020F0502020204030204" pitchFamily="34" charset="0"/>
                <a:ea typeface="Arial" panose="020B0604020202020204" pitchFamily="34" charset="0"/>
              </a:rPr>
              <a:t>	</a:t>
            </a:r>
            <a:endParaRPr lang="en-NZ" sz="1100">
              <a:latin typeface="Arial" panose="020B0604020202020204" pitchFamily="34" charset="0"/>
              <a:ea typeface="Arial" panose="020B0604020202020204" pitchFamily="34" charset="0"/>
            </a:endParaRPr>
          </a:p>
        </p:txBody>
      </p:sp>
      <p:sp>
        <p:nvSpPr>
          <p:cNvPr id="62" name="Text Box 2">
            <a:extLst>
              <a:ext uri="{FF2B5EF4-FFF2-40B4-BE49-F238E27FC236}">
                <a16:creationId xmlns:a16="http://schemas.microsoft.com/office/drawing/2014/main" id="{3D06ED5D-199F-118F-9538-901215645EF9}"/>
              </a:ext>
            </a:extLst>
          </p:cNvPr>
          <p:cNvSpPr txBox="1">
            <a:spLocks noChangeArrowheads="1"/>
          </p:cNvSpPr>
          <p:nvPr/>
        </p:nvSpPr>
        <p:spPr bwMode="auto">
          <a:xfrm>
            <a:off x="6608735" y="8777075"/>
            <a:ext cx="5811558" cy="498729"/>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r>
              <a:rPr lang="en-NZ" sz="1100" b="1" dirty="0">
                <a:solidFill>
                  <a:srgbClr val="000000"/>
                </a:solidFill>
                <a:latin typeface="Calibri" panose="020F0502020204030204" pitchFamily="34" charset="0"/>
                <a:ea typeface="Arial" panose="020B0604020202020204" pitchFamily="34" charset="0"/>
              </a:rPr>
              <a:t>Disclosure</a:t>
            </a:r>
            <a:r>
              <a:rPr lang="en-NZ" sz="1100" b="1" dirty="0">
                <a:solidFill>
                  <a:srgbClr val="000000"/>
                </a:solidFill>
                <a:ea typeface="Arial" panose="020B0604020202020204" pitchFamily="34" charset="0"/>
              </a:rPr>
              <a:t>:</a:t>
            </a:r>
            <a:r>
              <a:rPr lang="en-NZ" sz="1100" dirty="0">
                <a:ea typeface="Arial" panose="020B0604020202020204" pitchFamily="34" charset="0"/>
              </a:rPr>
              <a:t> Olivia Ogilvie was an Analyst with </a:t>
            </a:r>
            <a:r>
              <a:rPr lang="en-NZ" sz="1100" dirty="0" err="1">
                <a:ea typeface="Arial" panose="020B0604020202020204" pitchFamily="34" charset="0"/>
              </a:rPr>
              <a:t>Mat</a:t>
            </a:r>
            <a:r>
              <a:rPr lang="en-NZ" sz="1100" b="0" i="0" dirty="0" err="1">
                <a:effectLst/>
              </a:rPr>
              <a:t>ū</a:t>
            </a:r>
            <a:r>
              <a:rPr lang="en-NZ" sz="1100" dirty="0">
                <a:ea typeface="Arial" panose="020B0604020202020204" pitchFamily="34" charset="0"/>
              </a:rPr>
              <a:t> she is now CEO of </a:t>
            </a:r>
            <a:r>
              <a:rPr lang="en-NZ" sz="1100" dirty="0" err="1">
                <a:solidFill>
                  <a:srgbClr val="000000"/>
                </a:solidFill>
                <a:latin typeface="Calibri" panose="020F0502020204030204" pitchFamily="34" charset="0"/>
                <a:ea typeface="Arial" panose="020B0604020202020204" pitchFamily="34" charset="0"/>
              </a:rPr>
              <a:t>O</a:t>
            </a:r>
            <a:r>
              <a:rPr lang="en-NZ" sz="1100" b="0" i="0" dirty="0" err="1">
                <a:solidFill>
                  <a:srgbClr val="000000"/>
                </a:solidFill>
                <a:effectLst/>
                <a:latin typeface="Calibri" panose="020F0502020204030204" pitchFamily="34" charset="0"/>
              </a:rPr>
              <a:t>po</a:t>
            </a:r>
            <a:r>
              <a:rPr lang="en-NZ" sz="1100" b="0" i="0" dirty="0">
                <a:solidFill>
                  <a:srgbClr val="000000"/>
                </a:solidFill>
                <a:effectLst/>
                <a:latin typeface="Calibri" panose="020F0502020204030204" pitchFamily="34" charset="0"/>
              </a:rPr>
              <a:t> Bio</a:t>
            </a:r>
            <a:r>
              <a:rPr lang="en-NZ" sz="1100" dirty="0"/>
              <a:t>. </a:t>
            </a:r>
            <a:r>
              <a:rPr lang="en-US" sz="1100" dirty="0"/>
              <a:t> Laura </a:t>
            </a:r>
            <a:r>
              <a:rPr lang="en-US" sz="1100" dirty="0" err="1"/>
              <a:t>Domigan</a:t>
            </a:r>
            <a:r>
              <a:rPr lang="en-US" sz="1100" dirty="0"/>
              <a:t> is a member of MBIE Science Boar, Member of </a:t>
            </a:r>
            <a:r>
              <a:rPr lang="en-US" sz="1100" dirty="0" err="1"/>
              <a:t>Te</a:t>
            </a:r>
            <a:r>
              <a:rPr lang="en-US" sz="1100" dirty="0"/>
              <a:t> Puna </a:t>
            </a:r>
            <a:r>
              <a:rPr lang="en-US" sz="1100" dirty="0" err="1"/>
              <a:t>Whakaaronui</a:t>
            </a:r>
            <a:r>
              <a:rPr lang="en-US" sz="1100" dirty="0"/>
              <a:t> Thought Leaders Group and Chief Science Officer of </a:t>
            </a:r>
            <a:r>
              <a:rPr lang="en-US" sz="1100" dirty="0" err="1"/>
              <a:t>Opo</a:t>
            </a:r>
            <a:r>
              <a:rPr lang="en-US" sz="1100" dirty="0"/>
              <a:t> Bio.  </a:t>
            </a:r>
            <a:endParaRPr lang="en-NZ" sz="1100" dirty="0"/>
          </a:p>
          <a:p>
            <a:r>
              <a:rPr lang="en-NZ" sz="1155" b="1" dirty="0">
                <a:solidFill>
                  <a:srgbClr val="000000"/>
                </a:solidFill>
                <a:latin typeface="Calibri" panose="020F0502020204030204" pitchFamily="34" charset="0"/>
                <a:ea typeface="Arial" panose="020B0604020202020204" pitchFamily="34" charset="0"/>
              </a:rPr>
              <a:t> </a:t>
            </a:r>
            <a:endParaRPr lang="en-NZ" sz="1155" dirty="0">
              <a:latin typeface="Arial" panose="020B0604020202020204" pitchFamily="34" charset="0"/>
              <a:ea typeface="Arial" panose="020B0604020202020204" pitchFamily="34" charset="0"/>
            </a:endParaRPr>
          </a:p>
        </p:txBody>
      </p:sp>
      <p:pic>
        <p:nvPicPr>
          <p:cNvPr id="4" name="Picture 3" descr="A picture containing text&#10;&#10;Description automatically generated">
            <a:extLst>
              <a:ext uri="{FF2B5EF4-FFF2-40B4-BE49-F238E27FC236}">
                <a16:creationId xmlns:a16="http://schemas.microsoft.com/office/drawing/2014/main" id="{19D3A46E-CC7B-CE17-891A-C51A7C077090}"/>
              </a:ext>
            </a:extLst>
          </p:cNvPr>
          <p:cNvPicPr>
            <a:picLocks noChangeAspect="1"/>
          </p:cNvPicPr>
          <p:nvPr/>
        </p:nvPicPr>
        <p:blipFill rotWithShape="1">
          <a:blip r:embed="rId17">
            <a:extLst>
              <a:ext uri="{28A0092B-C50C-407E-A947-70E740481C1C}">
                <a14:useLocalDpi xmlns:a14="http://schemas.microsoft.com/office/drawing/2010/main" val="0"/>
              </a:ext>
            </a:extLst>
          </a:blip>
          <a:srcRect l="28875" t="6574" r="29748" b="25270"/>
          <a:stretch/>
        </p:blipFill>
        <p:spPr>
          <a:xfrm>
            <a:off x="607105" y="7930165"/>
            <a:ext cx="284130" cy="468009"/>
          </a:xfrm>
          <a:prstGeom prst="rect">
            <a:avLst/>
          </a:prstGeom>
        </p:spPr>
      </p:pic>
      <p:pic>
        <p:nvPicPr>
          <p:cNvPr id="25" name="Picture 24" descr="Shape&#10;&#10;Description automatically generated with low confidence">
            <a:extLst>
              <a:ext uri="{FF2B5EF4-FFF2-40B4-BE49-F238E27FC236}">
                <a16:creationId xmlns:a16="http://schemas.microsoft.com/office/drawing/2014/main" id="{ADBE1749-634C-7715-C7E7-71D66BE5E93B}"/>
              </a:ext>
            </a:extLst>
          </p:cNvPr>
          <p:cNvPicPr>
            <a:picLocks noChangeAspect="1"/>
          </p:cNvPicPr>
          <p:nvPr/>
        </p:nvPicPr>
        <p:blipFill rotWithShape="1">
          <a:blip r:embed="rId18">
            <a:extLst>
              <a:ext uri="{28A0092B-C50C-407E-A947-70E740481C1C}">
                <a14:useLocalDpi xmlns:a14="http://schemas.microsoft.com/office/drawing/2010/main" val="0"/>
              </a:ext>
            </a:extLst>
          </a:blip>
          <a:srcRect b="19828"/>
          <a:stretch/>
        </p:blipFill>
        <p:spPr>
          <a:xfrm>
            <a:off x="516020" y="8656601"/>
            <a:ext cx="466300" cy="373842"/>
          </a:xfrm>
          <a:prstGeom prst="rect">
            <a:avLst/>
          </a:prstGeom>
        </p:spPr>
      </p:pic>
      <p:pic>
        <p:nvPicPr>
          <p:cNvPr id="2" name="Picture 1">
            <a:hlinkClick r:id="rId19"/>
            <a:extLst>
              <a:ext uri="{FF2B5EF4-FFF2-40B4-BE49-F238E27FC236}">
                <a16:creationId xmlns:a16="http://schemas.microsoft.com/office/drawing/2014/main" id="{18F267BA-BD97-D791-AB48-A65A9B9164DF}"/>
              </a:ext>
            </a:extLst>
          </p:cNvPr>
          <p:cNvPicPr>
            <a:picLocks noChangeAspect="1"/>
          </p:cNvPicPr>
          <p:nvPr/>
        </p:nvPicPr>
        <p:blipFill>
          <a:blip r:embed="rId20"/>
          <a:stretch>
            <a:fillRect/>
          </a:stretch>
        </p:blipFill>
        <p:spPr>
          <a:xfrm>
            <a:off x="11185136" y="3422807"/>
            <a:ext cx="182896" cy="182896"/>
          </a:xfrm>
          <a:prstGeom prst="rect">
            <a:avLst/>
          </a:prstGeom>
        </p:spPr>
      </p:pic>
      <p:pic>
        <p:nvPicPr>
          <p:cNvPr id="46" name="Picture 45">
            <a:hlinkClick r:id="rId21"/>
            <a:extLst>
              <a:ext uri="{FF2B5EF4-FFF2-40B4-BE49-F238E27FC236}">
                <a16:creationId xmlns:a16="http://schemas.microsoft.com/office/drawing/2014/main" id="{B7A98504-B387-7CCD-380D-0F5F2C6BBBDC}"/>
              </a:ext>
            </a:extLst>
          </p:cNvPr>
          <p:cNvPicPr>
            <a:picLocks noChangeAspect="1"/>
          </p:cNvPicPr>
          <p:nvPr/>
        </p:nvPicPr>
        <p:blipFill>
          <a:blip r:embed="rId20"/>
          <a:stretch>
            <a:fillRect/>
          </a:stretch>
        </p:blipFill>
        <p:spPr>
          <a:xfrm>
            <a:off x="11185136" y="3666938"/>
            <a:ext cx="182896" cy="182896"/>
          </a:xfrm>
          <a:prstGeom prst="rect">
            <a:avLst/>
          </a:prstGeom>
        </p:spPr>
      </p:pic>
      <p:pic>
        <p:nvPicPr>
          <p:cNvPr id="5" name="Picture 4">
            <a:hlinkClick r:id="rId22"/>
            <a:extLst>
              <a:ext uri="{FF2B5EF4-FFF2-40B4-BE49-F238E27FC236}">
                <a16:creationId xmlns:a16="http://schemas.microsoft.com/office/drawing/2014/main" id="{51C814D0-A1F2-6281-926D-D5E2F4D47B26}"/>
              </a:ext>
            </a:extLst>
          </p:cNvPr>
          <p:cNvPicPr>
            <a:picLocks noChangeAspect="1"/>
          </p:cNvPicPr>
          <p:nvPr/>
        </p:nvPicPr>
        <p:blipFill>
          <a:blip r:embed="rId23"/>
          <a:stretch>
            <a:fillRect/>
          </a:stretch>
        </p:blipFill>
        <p:spPr>
          <a:xfrm>
            <a:off x="11463076" y="3427841"/>
            <a:ext cx="180000" cy="147339"/>
          </a:xfrm>
          <a:prstGeom prst="rect">
            <a:avLst/>
          </a:prstGeom>
        </p:spPr>
      </p:pic>
      <p:pic>
        <p:nvPicPr>
          <p:cNvPr id="48" name="Picture 47">
            <a:hlinkClick r:id="rId24"/>
            <a:extLst>
              <a:ext uri="{FF2B5EF4-FFF2-40B4-BE49-F238E27FC236}">
                <a16:creationId xmlns:a16="http://schemas.microsoft.com/office/drawing/2014/main" id="{53B3E7C1-1B9B-DF96-3245-A3673ADF7CB9}"/>
              </a:ext>
            </a:extLst>
          </p:cNvPr>
          <p:cNvPicPr>
            <a:picLocks noChangeAspect="1"/>
          </p:cNvPicPr>
          <p:nvPr/>
        </p:nvPicPr>
        <p:blipFill>
          <a:blip r:embed="rId23"/>
          <a:stretch>
            <a:fillRect/>
          </a:stretch>
        </p:blipFill>
        <p:spPr>
          <a:xfrm>
            <a:off x="11463076" y="3684716"/>
            <a:ext cx="180000" cy="147339"/>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98B1143B-2A8B-BAFD-D342-EF73B07D50CD}"/>
              </a:ext>
            </a:extLst>
          </p:cNvPr>
          <p:cNvPicPr>
            <a:picLocks noChangeAspect="1"/>
          </p:cNvPicPr>
          <p:nvPr/>
        </p:nvPicPr>
        <p:blipFill rotWithShape="1">
          <a:blip r:embed="rId25">
            <a:extLst>
              <a:ext uri="{28A0092B-C50C-407E-A947-70E740481C1C}">
                <a14:useLocalDpi xmlns:a14="http://schemas.microsoft.com/office/drawing/2010/main" val="0"/>
              </a:ext>
            </a:extLst>
          </a:blip>
          <a:srcRect l="8004" t="8729" r="9317" b="28267"/>
          <a:stretch/>
        </p:blipFill>
        <p:spPr>
          <a:xfrm>
            <a:off x="6942979" y="6860363"/>
            <a:ext cx="876300" cy="667775"/>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20ACD786-18F0-D984-7C38-4AAE4FB7B336}"/>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7579949" y="6544499"/>
            <a:ext cx="587426" cy="587426"/>
          </a:xfrm>
          <a:prstGeom prst="rect">
            <a:avLst/>
          </a:prstGeom>
        </p:spPr>
      </p:pic>
      <p:pic>
        <p:nvPicPr>
          <p:cNvPr id="12" name="Picture 11" descr="Shape&#10;&#10;Description automatically generated with low confidence">
            <a:extLst>
              <a:ext uri="{FF2B5EF4-FFF2-40B4-BE49-F238E27FC236}">
                <a16:creationId xmlns:a16="http://schemas.microsoft.com/office/drawing/2014/main" id="{62E0180D-1AA3-8E32-F041-5667EFF7BCA4}"/>
              </a:ext>
            </a:extLst>
          </p:cNvPr>
          <p:cNvPicPr>
            <a:picLocks noChangeAspect="1"/>
          </p:cNvPicPr>
          <p:nvPr/>
        </p:nvPicPr>
        <p:blipFill rotWithShape="1">
          <a:blip r:embed="rId27">
            <a:extLst>
              <a:ext uri="{28A0092B-C50C-407E-A947-70E740481C1C}">
                <a14:useLocalDpi xmlns:a14="http://schemas.microsoft.com/office/drawing/2010/main" val="0"/>
              </a:ext>
            </a:extLst>
          </a:blip>
          <a:srcRect l="25375" t="6961" r="23235" b="21145"/>
          <a:stretch/>
        </p:blipFill>
        <p:spPr>
          <a:xfrm>
            <a:off x="9664115" y="6750925"/>
            <a:ext cx="544665" cy="762000"/>
          </a:xfrm>
          <a:prstGeom prst="rect">
            <a:avLst/>
          </a:prstGeom>
        </p:spPr>
      </p:pic>
      <p:grpSp>
        <p:nvGrpSpPr>
          <p:cNvPr id="18" name="Group 17">
            <a:extLst>
              <a:ext uri="{FF2B5EF4-FFF2-40B4-BE49-F238E27FC236}">
                <a16:creationId xmlns:a16="http://schemas.microsoft.com/office/drawing/2014/main" id="{A6A020CE-975E-FF0B-4E5F-8C38D70BBB84}"/>
              </a:ext>
            </a:extLst>
          </p:cNvPr>
          <p:cNvGrpSpPr/>
          <p:nvPr/>
        </p:nvGrpSpPr>
        <p:grpSpPr>
          <a:xfrm>
            <a:off x="8456249" y="7031576"/>
            <a:ext cx="411047" cy="392014"/>
            <a:chOff x="8277226" y="5859037"/>
            <a:chExt cx="411047" cy="392014"/>
          </a:xfrm>
        </p:grpSpPr>
        <p:pic>
          <p:nvPicPr>
            <p:cNvPr id="10" name="Picture 9" descr="Shape&#10;&#10;Description automatically generated with low confidence">
              <a:extLst>
                <a:ext uri="{FF2B5EF4-FFF2-40B4-BE49-F238E27FC236}">
                  <a16:creationId xmlns:a16="http://schemas.microsoft.com/office/drawing/2014/main" id="{71D28014-7416-277C-7E85-67CC4C7B503F}"/>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277226" y="5996629"/>
              <a:ext cx="133349" cy="125237"/>
            </a:xfrm>
            <a:prstGeom prst="rect">
              <a:avLst/>
            </a:prstGeom>
          </p:spPr>
        </p:pic>
        <p:pic>
          <p:nvPicPr>
            <p:cNvPr id="58" name="Picture 57" descr="Shape&#10;&#10;Description automatically generated with low confidence">
              <a:extLst>
                <a:ext uri="{FF2B5EF4-FFF2-40B4-BE49-F238E27FC236}">
                  <a16:creationId xmlns:a16="http://schemas.microsoft.com/office/drawing/2014/main" id="{B89E5A1F-C1EB-684D-890C-0F19BC47A057}"/>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376672" y="5859037"/>
              <a:ext cx="133349" cy="125237"/>
            </a:xfrm>
            <a:prstGeom prst="rect">
              <a:avLst/>
            </a:prstGeom>
          </p:spPr>
        </p:pic>
        <p:pic>
          <p:nvPicPr>
            <p:cNvPr id="64" name="Picture 63" descr="Shape&#10;&#10;Description automatically generated with low confidence">
              <a:extLst>
                <a:ext uri="{FF2B5EF4-FFF2-40B4-BE49-F238E27FC236}">
                  <a16:creationId xmlns:a16="http://schemas.microsoft.com/office/drawing/2014/main" id="{CA81CA29-8BE8-2A5C-AF0D-3DE06659D887}"/>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436996" y="5983929"/>
              <a:ext cx="133349" cy="125237"/>
            </a:xfrm>
            <a:prstGeom prst="rect">
              <a:avLst/>
            </a:prstGeom>
          </p:spPr>
        </p:pic>
        <p:pic>
          <p:nvPicPr>
            <p:cNvPr id="65" name="Picture 64" descr="Shape&#10;&#10;Description automatically generated with low confidence">
              <a:extLst>
                <a:ext uri="{FF2B5EF4-FFF2-40B4-BE49-F238E27FC236}">
                  <a16:creationId xmlns:a16="http://schemas.microsoft.com/office/drawing/2014/main" id="{4FF5BCF1-3B02-5D72-3E99-B3F127A0D2A8}"/>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360286" y="6125814"/>
              <a:ext cx="133349" cy="125237"/>
            </a:xfrm>
            <a:prstGeom prst="rect">
              <a:avLst/>
            </a:prstGeom>
          </p:spPr>
        </p:pic>
        <p:pic>
          <p:nvPicPr>
            <p:cNvPr id="66" name="Picture 65" descr="Shape&#10;&#10;Description automatically generated with low confidence">
              <a:extLst>
                <a:ext uri="{FF2B5EF4-FFF2-40B4-BE49-F238E27FC236}">
                  <a16:creationId xmlns:a16="http://schemas.microsoft.com/office/drawing/2014/main" id="{26FCA003-2196-0347-E391-45D43565632E}"/>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543812" y="5876967"/>
              <a:ext cx="133349" cy="125237"/>
            </a:xfrm>
            <a:prstGeom prst="rect">
              <a:avLst/>
            </a:prstGeom>
          </p:spPr>
        </p:pic>
        <p:pic>
          <p:nvPicPr>
            <p:cNvPr id="67" name="Picture 66" descr="Shape&#10;&#10;Description automatically generated with low confidence">
              <a:extLst>
                <a:ext uri="{FF2B5EF4-FFF2-40B4-BE49-F238E27FC236}">
                  <a16:creationId xmlns:a16="http://schemas.microsoft.com/office/drawing/2014/main" id="{FDD1F3FE-5FB8-5699-37EC-D3B4BEF8693D}"/>
                </a:ext>
              </a:extLst>
            </p:cNvPr>
            <p:cNvPicPr>
              <a:picLocks noChangeAspect="1"/>
            </p:cNvPicPr>
            <p:nvPr/>
          </p:nvPicPr>
          <p:blipFill rotWithShape="1">
            <a:blip r:embed="rId28">
              <a:extLst>
                <a:ext uri="{28A0092B-C50C-407E-A947-70E740481C1C}">
                  <a14:useLocalDpi xmlns:a14="http://schemas.microsoft.com/office/drawing/2010/main" val="0"/>
                </a:ext>
              </a:extLst>
            </a:blip>
            <a:srcRect l="7764" r="8293" b="21165"/>
            <a:stretch/>
          </p:blipFill>
          <p:spPr>
            <a:xfrm>
              <a:off x="8554924" y="6002154"/>
              <a:ext cx="133349" cy="125237"/>
            </a:xfrm>
            <a:prstGeom prst="rect">
              <a:avLst/>
            </a:prstGeom>
          </p:spPr>
        </p:pic>
      </p:grpSp>
      <p:pic>
        <p:nvPicPr>
          <p:cNvPr id="26" name="Picture 25" descr="Shape&#10;&#10;Description automatically generated with low confidence">
            <a:extLst>
              <a:ext uri="{FF2B5EF4-FFF2-40B4-BE49-F238E27FC236}">
                <a16:creationId xmlns:a16="http://schemas.microsoft.com/office/drawing/2014/main" id="{1EAE5A6D-E91E-7268-921C-CEB92458B922}"/>
              </a:ext>
            </a:extLst>
          </p:cNvPr>
          <p:cNvPicPr>
            <a:picLocks noChangeAspect="1"/>
          </p:cNvPicPr>
          <p:nvPr/>
        </p:nvPicPr>
        <p:blipFill rotWithShape="1">
          <a:blip r:embed="rId29">
            <a:extLst>
              <a:ext uri="{28A0092B-C50C-407E-A947-70E740481C1C}">
                <a14:useLocalDpi xmlns:a14="http://schemas.microsoft.com/office/drawing/2010/main" val="0"/>
              </a:ext>
            </a:extLst>
          </a:blip>
          <a:srcRect l="16975" t="2147" r="19896" b="21854"/>
          <a:stretch/>
        </p:blipFill>
        <p:spPr>
          <a:xfrm>
            <a:off x="11012576" y="6888872"/>
            <a:ext cx="426872" cy="513894"/>
          </a:xfrm>
          <a:prstGeom prst="rect">
            <a:avLst/>
          </a:prstGeom>
        </p:spPr>
      </p:pic>
      <p:pic>
        <p:nvPicPr>
          <p:cNvPr id="31" name="Picture 30" descr="Shape&#10;&#10;Description automatically generated with low confidence">
            <a:extLst>
              <a:ext uri="{FF2B5EF4-FFF2-40B4-BE49-F238E27FC236}">
                <a16:creationId xmlns:a16="http://schemas.microsoft.com/office/drawing/2014/main" id="{752D34E3-7F5E-F00A-CEE2-D5178CE53A57}"/>
              </a:ext>
            </a:extLst>
          </p:cNvPr>
          <p:cNvPicPr>
            <a:picLocks noChangeAspect="1"/>
          </p:cNvPicPr>
          <p:nvPr/>
        </p:nvPicPr>
        <p:blipFill rotWithShape="1">
          <a:blip r:embed="rId30">
            <a:extLst>
              <a:ext uri="{28A0092B-C50C-407E-A947-70E740481C1C}">
                <a14:useLocalDpi xmlns:a14="http://schemas.microsoft.com/office/drawing/2010/main" val="0"/>
              </a:ext>
            </a:extLst>
          </a:blip>
          <a:srcRect l="11074" t="16176" r="11572" b="36385"/>
          <a:stretch/>
        </p:blipFill>
        <p:spPr>
          <a:xfrm>
            <a:off x="11496488" y="6961364"/>
            <a:ext cx="604312" cy="370603"/>
          </a:xfrm>
          <a:prstGeom prst="rect">
            <a:avLst/>
          </a:prstGeom>
        </p:spPr>
      </p:pic>
      <p:sp>
        <p:nvSpPr>
          <p:cNvPr id="32" name="TextBox 31">
            <a:extLst>
              <a:ext uri="{FF2B5EF4-FFF2-40B4-BE49-F238E27FC236}">
                <a16:creationId xmlns:a16="http://schemas.microsoft.com/office/drawing/2014/main" id="{39FF3395-AC63-7D82-0B99-263336ECDC84}"/>
              </a:ext>
            </a:extLst>
          </p:cNvPr>
          <p:cNvSpPr txBox="1"/>
          <p:nvPr/>
        </p:nvSpPr>
        <p:spPr>
          <a:xfrm>
            <a:off x="8271800" y="7514998"/>
            <a:ext cx="1221808" cy="400110"/>
          </a:xfrm>
          <a:prstGeom prst="rect">
            <a:avLst/>
          </a:prstGeom>
          <a:noFill/>
        </p:spPr>
        <p:txBody>
          <a:bodyPr wrap="square" rtlCol="0">
            <a:spAutoFit/>
          </a:bodyPr>
          <a:lstStyle/>
          <a:p>
            <a:r>
              <a:rPr lang="en-NZ" sz="1000"/>
              <a:t>Pure population of mammalian cells</a:t>
            </a:r>
          </a:p>
        </p:txBody>
      </p:sp>
      <p:sp>
        <p:nvSpPr>
          <p:cNvPr id="68" name="TextBox 67">
            <a:extLst>
              <a:ext uri="{FF2B5EF4-FFF2-40B4-BE49-F238E27FC236}">
                <a16:creationId xmlns:a16="http://schemas.microsoft.com/office/drawing/2014/main" id="{2B210A96-8F41-32FD-7CE4-F38F65D8BEAD}"/>
              </a:ext>
            </a:extLst>
          </p:cNvPr>
          <p:cNvSpPr txBox="1"/>
          <p:nvPr/>
        </p:nvSpPr>
        <p:spPr>
          <a:xfrm>
            <a:off x="9459939" y="7487299"/>
            <a:ext cx="1035861" cy="400110"/>
          </a:xfrm>
          <a:prstGeom prst="rect">
            <a:avLst/>
          </a:prstGeom>
          <a:noFill/>
        </p:spPr>
        <p:txBody>
          <a:bodyPr wrap="none" rtlCol="0">
            <a:spAutoFit/>
          </a:bodyPr>
          <a:lstStyle/>
          <a:p>
            <a:r>
              <a:rPr lang="en-NZ" sz="1000"/>
              <a:t>Bioreactor </a:t>
            </a:r>
          </a:p>
          <a:p>
            <a:r>
              <a:rPr lang="en-NZ" sz="1000"/>
              <a:t>to replicate cells</a:t>
            </a:r>
          </a:p>
        </p:txBody>
      </p:sp>
      <p:sp>
        <p:nvSpPr>
          <p:cNvPr id="39" name="TextBox 38">
            <a:extLst>
              <a:ext uri="{FF2B5EF4-FFF2-40B4-BE49-F238E27FC236}">
                <a16:creationId xmlns:a16="http://schemas.microsoft.com/office/drawing/2014/main" id="{CC05AF84-7ABB-9689-5AC7-F9D4F8D5D108}"/>
              </a:ext>
            </a:extLst>
          </p:cNvPr>
          <p:cNvSpPr txBox="1"/>
          <p:nvPr/>
        </p:nvSpPr>
        <p:spPr>
          <a:xfrm>
            <a:off x="10616820" y="5459954"/>
            <a:ext cx="1817180" cy="726188"/>
          </a:xfrm>
          <a:prstGeom prst="rect">
            <a:avLst/>
          </a:prstGeom>
          <a:noFill/>
        </p:spPr>
        <p:txBody>
          <a:bodyPr wrap="square" rtlCol="0">
            <a:spAutoFit/>
          </a:bodyPr>
          <a:lstStyle/>
          <a:p>
            <a:r>
              <a:rPr lang="en-NZ" sz="1000"/>
              <a:t>Used to make medicines (insulin), food flavouring (vanilla), foods (90 % or world’s rennet used in cheese making)</a:t>
            </a:r>
          </a:p>
        </p:txBody>
      </p:sp>
      <p:sp>
        <p:nvSpPr>
          <p:cNvPr id="40" name="TextBox 39">
            <a:extLst>
              <a:ext uri="{FF2B5EF4-FFF2-40B4-BE49-F238E27FC236}">
                <a16:creationId xmlns:a16="http://schemas.microsoft.com/office/drawing/2014/main" id="{14B6BB10-37AA-F13B-DE45-3371D084957C}"/>
              </a:ext>
            </a:extLst>
          </p:cNvPr>
          <p:cNvSpPr txBox="1"/>
          <p:nvPr/>
        </p:nvSpPr>
        <p:spPr>
          <a:xfrm>
            <a:off x="6693131" y="4400621"/>
            <a:ext cx="2637260" cy="261610"/>
          </a:xfrm>
          <a:prstGeom prst="rect">
            <a:avLst/>
          </a:prstGeom>
          <a:noFill/>
        </p:spPr>
        <p:txBody>
          <a:bodyPr wrap="none" rtlCol="0">
            <a:spAutoFit/>
          </a:bodyPr>
          <a:lstStyle/>
          <a:p>
            <a:r>
              <a:rPr lang="en-NZ" sz="1100" b="1"/>
              <a:t>Acellular products </a:t>
            </a:r>
            <a:r>
              <a:rPr lang="en-NZ" sz="1100"/>
              <a:t>– established technique</a:t>
            </a:r>
          </a:p>
        </p:txBody>
      </p:sp>
      <p:sp>
        <p:nvSpPr>
          <p:cNvPr id="70" name="TextBox 69">
            <a:extLst>
              <a:ext uri="{FF2B5EF4-FFF2-40B4-BE49-F238E27FC236}">
                <a16:creationId xmlns:a16="http://schemas.microsoft.com/office/drawing/2014/main" id="{67D40CB5-4FD8-4FA2-7FD3-2D06446155D3}"/>
              </a:ext>
            </a:extLst>
          </p:cNvPr>
          <p:cNvSpPr txBox="1"/>
          <p:nvPr/>
        </p:nvSpPr>
        <p:spPr>
          <a:xfrm>
            <a:off x="6693131" y="6316557"/>
            <a:ext cx="4727576" cy="261610"/>
          </a:xfrm>
          <a:prstGeom prst="rect">
            <a:avLst/>
          </a:prstGeom>
          <a:noFill/>
        </p:spPr>
        <p:txBody>
          <a:bodyPr wrap="none" rtlCol="0">
            <a:spAutoFit/>
          </a:bodyPr>
          <a:lstStyle/>
          <a:p>
            <a:r>
              <a:rPr lang="en-NZ" sz="1100" b="1"/>
              <a:t>Cellular-based products </a:t>
            </a:r>
            <a:r>
              <a:rPr lang="en-NZ" sz="1100"/>
              <a:t>– new technology where cell is present in final product</a:t>
            </a:r>
          </a:p>
        </p:txBody>
      </p:sp>
      <p:pic>
        <p:nvPicPr>
          <p:cNvPr id="71" name="Picture 70" descr="Shape&#10;&#10;Description automatically generated with low confidence">
            <a:extLst>
              <a:ext uri="{FF2B5EF4-FFF2-40B4-BE49-F238E27FC236}">
                <a16:creationId xmlns:a16="http://schemas.microsoft.com/office/drawing/2014/main" id="{38C86F8D-B9C3-BEB8-42E1-9DEF0FBC92D1}"/>
              </a:ext>
            </a:extLst>
          </p:cNvPr>
          <p:cNvPicPr>
            <a:picLocks noChangeAspect="1"/>
          </p:cNvPicPr>
          <p:nvPr/>
        </p:nvPicPr>
        <p:blipFill rotWithShape="1">
          <a:blip r:embed="rId27">
            <a:extLst>
              <a:ext uri="{28A0092B-C50C-407E-A947-70E740481C1C}">
                <a14:useLocalDpi xmlns:a14="http://schemas.microsoft.com/office/drawing/2010/main" val="0"/>
              </a:ext>
            </a:extLst>
          </a:blip>
          <a:srcRect l="25375" t="6961" r="23235" b="21145"/>
          <a:stretch/>
        </p:blipFill>
        <p:spPr>
          <a:xfrm>
            <a:off x="8443316" y="4726739"/>
            <a:ext cx="544665" cy="762000"/>
          </a:xfrm>
          <a:prstGeom prst="rect">
            <a:avLst/>
          </a:prstGeom>
        </p:spPr>
      </p:pic>
      <p:sp>
        <p:nvSpPr>
          <p:cNvPr id="73" name="TextBox 72">
            <a:extLst>
              <a:ext uri="{FF2B5EF4-FFF2-40B4-BE49-F238E27FC236}">
                <a16:creationId xmlns:a16="http://schemas.microsoft.com/office/drawing/2014/main" id="{95F92539-3358-5587-D615-EE87B9A2ACD7}"/>
              </a:ext>
            </a:extLst>
          </p:cNvPr>
          <p:cNvSpPr txBox="1"/>
          <p:nvPr/>
        </p:nvSpPr>
        <p:spPr>
          <a:xfrm>
            <a:off x="8271800" y="5459954"/>
            <a:ext cx="1035861" cy="400110"/>
          </a:xfrm>
          <a:prstGeom prst="rect">
            <a:avLst/>
          </a:prstGeom>
          <a:noFill/>
        </p:spPr>
        <p:txBody>
          <a:bodyPr wrap="none" rtlCol="0">
            <a:spAutoFit/>
          </a:bodyPr>
          <a:lstStyle/>
          <a:p>
            <a:r>
              <a:rPr lang="en-NZ" sz="1000"/>
              <a:t>Bioreactor </a:t>
            </a:r>
          </a:p>
          <a:p>
            <a:r>
              <a:rPr lang="en-NZ" sz="1000"/>
              <a:t>to replicate cells</a:t>
            </a:r>
          </a:p>
        </p:txBody>
      </p:sp>
      <p:pic>
        <p:nvPicPr>
          <p:cNvPr id="49" name="Picture 48" descr="Shape&#10;&#10;Description automatically generated with low confidence">
            <a:extLst>
              <a:ext uri="{FF2B5EF4-FFF2-40B4-BE49-F238E27FC236}">
                <a16:creationId xmlns:a16="http://schemas.microsoft.com/office/drawing/2014/main" id="{DD2BFC3C-46C3-EFE1-A84C-6AD2F31E2215}"/>
              </a:ext>
            </a:extLst>
          </p:cNvPr>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11289784" y="4633532"/>
            <a:ext cx="416666" cy="416666"/>
          </a:xfrm>
          <a:prstGeom prst="rect">
            <a:avLst/>
          </a:prstGeom>
        </p:spPr>
      </p:pic>
      <p:grpSp>
        <p:nvGrpSpPr>
          <p:cNvPr id="75" name="Group 74">
            <a:extLst>
              <a:ext uri="{FF2B5EF4-FFF2-40B4-BE49-F238E27FC236}">
                <a16:creationId xmlns:a16="http://schemas.microsoft.com/office/drawing/2014/main" id="{1F4F9990-AC15-2CD3-C08D-28F83B9BB7D0}"/>
              </a:ext>
            </a:extLst>
          </p:cNvPr>
          <p:cNvGrpSpPr/>
          <p:nvPr/>
        </p:nvGrpSpPr>
        <p:grpSpPr>
          <a:xfrm>
            <a:off x="7105665" y="4700074"/>
            <a:ext cx="544665" cy="789542"/>
            <a:chOff x="6923150" y="5572415"/>
            <a:chExt cx="544665" cy="789542"/>
          </a:xfrm>
        </p:grpSpPr>
        <p:pic>
          <p:nvPicPr>
            <p:cNvPr id="43" name="Picture 42" descr="Shape&#10;&#10;Description automatically generated with low confidence">
              <a:extLst>
                <a:ext uri="{FF2B5EF4-FFF2-40B4-BE49-F238E27FC236}">
                  <a16:creationId xmlns:a16="http://schemas.microsoft.com/office/drawing/2014/main" id="{D2A02B75-9079-339C-12F0-B8149C42FCCE}"/>
                </a:ext>
              </a:extLst>
            </p:cNvPr>
            <p:cNvPicPr>
              <a:picLocks noChangeAspect="1"/>
            </p:cNvPicPr>
            <p:nvPr/>
          </p:nvPicPr>
          <p:blipFill rotWithShape="1">
            <a:blip r:embed="rId32">
              <a:extLst>
                <a:ext uri="{28A0092B-C50C-407E-A947-70E740481C1C}">
                  <a14:useLocalDpi xmlns:a14="http://schemas.microsoft.com/office/drawing/2010/main" val="0"/>
                </a:ext>
              </a:extLst>
            </a:blip>
            <a:srcRect b="16785"/>
            <a:stretch/>
          </p:blipFill>
          <p:spPr>
            <a:xfrm>
              <a:off x="6984319" y="5572415"/>
              <a:ext cx="416666" cy="346730"/>
            </a:xfrm>
            <a:prstGeom prst="rect">
              <a:avLst/>
            </a:prstGeom>
          </p:spPr>
        </p:pic>
        <p:pic>
          <p:nvPicPr>
            <p:cNvPr id="54" name="Picture 53" descr="Shape&#10;&#10;Description automatically generated with low confidence">
              <a:extLst>
                <a:ext uri="{FF2B5EF4-FFF2-40B4-BE49-F238E27FC236}">
                  <a16:creationId xmlns:a16="http://schemas.microsoft.com/office/drawing/2014/main" id="{91AD82ED-060D-8586-92A7-8CC0E9DD9047}"/>
                </a:ext>
              </a:extLst>
            </p:cNvPr>
            <p:cNvPicPr>
              <a:picLocks noChangeAspect="1"/>
            </p:cNvPicPr>
            <p:nvPr/>
          </p:nvPicPr>
          <p:blipFill rotWithShape="1">
            <a:blip r:embed="rId33">
              <a:extLst>
                <a:ext uri="{28A0092B-C50C-407E-A947-70E740481C1C}">
                  <a14:useLocalDpi xmlns:a14="http://schemas.microsoft.com/office/drawing/2010/main" val="0"/>
                </a:ext>
              </a:extLst>
            </a:blip>
            <a:srcRect l="21347" t="19282" r="21840" b="38968"/>
            <a:stretch/>
          </p:blipFill>
          <p:spPr>
            <a:xfrm>
              <a:off x="6923150" y="5961707"/>
              <a:ext cx="544665" cy="400250"/>
            </a:xfrm>
            <a:prstGeom prst="rect">
              <a:avLst/>
            </a:prstGeom>
          </p:spPr>
        </p:pic>
      </p:grpSp>
      <p:pic>
        <p:nvPicPr>
          <p:cNvPr id="74" name="Picture 73" descr="Shape&#10;&#10;Description automatically generated with low confidence">
            <a:extLst>
              <a:ext uri="{FF2B5EF4-FFF2-40B4-BE49-F238E27FC236}">
                <a16:creationId xmlns:a16="http://schemas.microsoft.com/office/drawing/2014/main" id="{A7202FBA-645A-E8F0-6945-F895BE503536}"/>
              </a:ext>
            </a:extLst>
          </p:cNvPr>
          <p:cNvPicPr>
            <a:picLocks noChangeAspect="1"/>
          </p:cNvPicPr>
          <p:nvPr/>
        </p:nvPicPr>
        <p:blipFill rotWithShape="1">
          <a:blip r:embed="rId34">
            <a:extLst>
              <a:ext uri="{28A0092B-C50C-407E-A947-70E740481C1C}">
                <a14:useLocalDpi xmlns:a14="http://schemas.microsoft.com/office/drawing/2010/main" val="0"/>
              </a:ext>
            </a:extLst>
          </a:blip>
          <a:srcRect l="12487" r="11822" b="22308"/>
          <a:stretch/>
        </p:blipFill>
        <p:spPr>
          <a:xfrm>
            <a:off x="9685420" y="4957002"/>
            <a:ext cx="463327" cy="475578"/>
          </a:xfrm>
          <a:prstGeom prst="rect">
            <a:avLst/>
          </a:prstGeom>
        </p:spPr>
      </p:pic>
      <p:sp>
        <p:nvSpPr>
          <p:cNvPr id="83" name="TextBox 82">
            <a:extLst>
              <a:ext uri="{FF2B5EF4-FFF2-40B4-BE49-F238E27FC236}">
                <a16:creationId xmlns:a16="http://schemas.microsoft.com/office/drawing/2014/main" id="{9883FC8C-CFDF-19F1-DF3A-224B9EC9BD79}"/>
              </a:ext>
            </a:extLst>
          </p:cNvPr>
          <p:cNvSpPr txBox="1"/>
          <p:nvPr/>
        </p:nvSpPr>
        <p:spPr>
          <a:xfrm>
            <a:off x="6693131" y="5459954"/>
            <a:ext cx="1490975" cy="553998"/>
          </a:xfrm>
          <a:prstGeom prst="rect">
            <a:avLst/>
          </a:prstGeom>
          <a:noFill/>
        </p:spPr>
        <p:txBody>
          <a:bodyPr wrap="square" rtlCol="0">
            <a:spAutoFit/>
          </a:bodyPr>
          <a:lstStyle/>
          <a:p>
            <a:r>
              <a:rPr lang="en-NZ" sz="1000"/>
              <a:t>Culturing mammalian cells in yeast/bacterial cells</a:t>
            </a:r>
          </a:p>
        </p:txBody>
      </p:sp>
      <p:sp>
        <p:nvSpPr>
          <p:cNvPr id="84" name="TextBox 83">
            <a:extLst>
              <a:ext uri="{FF2B5EF4-FFF2-40B4-BE49-F238E27FC236}">
                <a16:creationId xmlns:a16="http://schemas.microsoft.com/office/drawing/2014/main" id="{F37F7892-C403-ECE7-4BC9-25F16D82A952}"/>
              </a:ext>
            </a:extLst>
          </p:cNvPr>
          <p:cNvSpPr txBox="1"/>
          <p:nvPr/>
        </p:nvSpPr>
        <p:spPr>
          <a:xfrm>
            <a:off x="9459939" y="5459954"/>
            <a:ext cx="1121479" cy="707886"/>
          </a:xfrm>
          <a:prstGeom prst="rect">
            <a:avLst/>
          </a:prstGeom>
          <a:noFill/>
        </p:spPr>
        <p:txBody>
          <a:bodyPr wrap="square" rtlCol="0">
            <a:spAutoFit/>
          </a:bodyPr>
          <a:lstStyle/>
          <a:p>
            <a:r>
              <a:rPr lang="en-NZ" sz="1000"/>
              <a:t>Extract desirable content of cells, e.g. protein, enzyme, chemical</a:t>
            </a:r>
          </a:p>
        </p:txBody>
      </p:sp>
      <p:sp>
        <p:nvSpPr>
          <p:cNvPr id="86" name="TextBox 85">
            <a:extLst>
              <a:ext uri="{FF2B5EF4-FFF2-40B4-BE49-F238E27FC236}">
                <a16:creationId xmlns:a16="http://schemas.microsoft.com/office/drawing/2014/main" id="{29C7D28D-4060-5C81-8E9E-A64D36280DDE}"/>
              </a:ext>
            </a:extLst>
          </p:cNvPr>
          <p:cNvSpPr txBox="1"/>
          <p:nvPr/>
        </p:nvSpPr>
        <p:spPr>
          <a:xfrm>
            <a:off x="6693131" y="7545993"/>
            <a:ext cx="1377070" cy="400110"/>
          </a:xfrm>
          <a:prstGeom prst="rect">
            <a:avLst/>
          </a:prstGeom>
          <a:noFill/>
        </p:spPr>
        <p:txBody>
          <a:bodyPr wrap="square" rtlCol="0">
            <a:spAutoFit/>
          </a:bodyPr>
          <a:lstStyle/>
          <a:p>
            <a:r>
              <a:rPr lang="en-NZ" sz="1000"/>
              <a:t>Small biopsy of mammalian cells</a:t>
            </a:r>
          </a:p>
        </p:txBody>
      </p:sp>
      <p:pic>
        <p:nvPicPr>
          <p:cNvPr id="77" name="Picture 76" descr="Shape&#10;&#10;Description automatically generated with low confidence">
            <a:extLst>
              <a:ext uri="{FF2B5EF4-FFF2-40B4-BE49-F238E27FC236}">
                <a16:creationId xmlns:a16="http://schemas.microsoft.com/office/drawing/2014/main" id="{6003246C-A685-A2CF-6119-5F74F378E910}"/>
              </a:ext>
            </a:extLst>
          </p:cNvPr>
          <p:cNvPicPr>
            <a:picLocks noChangeAspect="1"/>
          </p:cNvPicPr>
          <p:nvPr/>
        </p:nvPicPr>
        <p:blipFill rotWithShape="1">
          <a:blip r:embed="rId35">
            <a:extLst>
              <a:ext uri="{28A0092B-C50C-407E-A947-70E740481C1C}">
                <a14:useLocalDpi xmlns:a14="http://schemas.microsoft.com/office/drawing/2010/main" val="0"/>
              </a:ext>
            </a:extLst>
          </a:blip>
          <a:srcRect l="8233" r="16239" b="21297"/>
          <a:stretch/>
        </p:blipFill>
        <p:spPr>
          <a:xfrm>
            <a:off x="11079753" y="5019901"/>
            <a:ext cx="399853" cy="416666"/>
          </a:xfrm>
          <a:prstGeom prst="rect">
            <a:avLst/>
          </a:prstGeom>
        </p:spPr>
      </p:pic>
      <p:grpSp>
        <p:nvGrpSpPr>
          <p:cNvPr id="89" name="Group 88">
            <a:extLst>
              <a:ext uri="{FF2B5EF4-FFF2-40B4-BE49-F238E27FC236}">
                <a16:creationId xmlns:a16="http://schemas.microsoft.com/office/drawing/2014/main" id="{93A08693-6145-8631-68AD-EF1EA4A5A11D}"/>
              </a:ext>
            </a:extLst>
          </p:cNvPr>
          <p:cNvGrpSpPr/>
          <p:nvPr/>
        </p:nvGrpSpPr>
        <p:grpSpPr>
          <a:xfrm>
            <a:off x="11496488" y="4992109"/>
            <a:ext cx="647127" cy="451207"/>
            <a:chOff x="11421821" y="5596742"/>
            <a:chExt cx="647127" cy="451207"/>
          </a:xfrm>
        </p:grpSpPr>
        <p:pic>
          <p:nvPicPr>
            <p:cNvPr id="81" name="Picture 80" descr="Shape&#10;&#10;Description automatically generated with low confidence">
              <a:extLst>
                <a:ext uri="{FF2B5EF4-FFF2-40B4-BE49-F238E27FC236}">
                  <a16:creationId xmlns:a16="http://schemas.microsoft.com/office/drawing/2014/main" id="{4658E5BF-39FA-4793-B868-791785665768}"/>
                </a:ext>
              </a:extLst>
            </p:cNvPr>
            <p:cNvPicPr>
              <a:picLocks noChangeAspect="1"/>
            </p:cNvPicPr>
            <p:nvPr/>
          </p:nvPicPr>
          <p:blipFill rotWithShape="1">
            <a:blip r:embed="rId36">
              <a:extLst>
                <a:ext uri="{28A0092B-C50C-407E-A947-70E740481C1C}">
                  <a14:useLocalDpi xmlns:a14="http://schemas.microsoft.com/office/drawing/2010/main" val="0"/>
                </a:ext>
              </a:extLst>
            </a:blip>
            <a:srcRect l="28911" t="5706" r="30188" b="26681"/>
            <a:stretch/>
          </p:blipFill>
          <p:spPr>
            <a:xfrm>
              <a:off x="11472443" y="5596742"/>
              <a:ext cx="272942" cy="451207"/>
            </a:xfrm>
            <a:prstGeom prst="rect">
              <a:avLst/>
            </a:prstGeom>
          </p:spPr>
        </p:pic>
        <p:sp>
          <p:nvSpPr>
            <p:cNvPr id="88" name="TextBox 87">
              <a:extLst>
                <a:ext uri="{FF2B5EF4-FFF2-40B4-BE49-F238E27FC236}">
                  <a16:creationId xmlns:a16="http://schemas.microsoft.com/office/drawing/2014/main" id="{C65D9EC9-B88E-6ABB-E67F-4D989D52CD69}"/>
                </a:ext>
              </a:extLst>
            </p:cNvPr>
            <p:cNvSpPr txBox="1"/>
            <p:nvPr/>
          </p:nvSpPr>
          <p:spPr>
            <a:xfrm>
              <a:off x="11421821" y="5805920"/>
              <a:ext cx="647127" cy="184666"/>
            </a:xfrm>
            <a:prstGeom prst="rect">
              <a:avLst/>
            </a:prstGeom>
            <a:noFill/>
          </p:spPr>
          <p:txBody>
            <a:bodyPr wrap="square" rtlCol="0">
              <a:spAutoFit/>
            </a:bodyPr>
            <a:lstStyle/>
            <a:p>
              <a:r>
                <a:rPr lang="en-NZ" sz="600"/>
                <a:t>vanilla</a:t>
              </a:r>
            </a:p>
          </p:txBody>
        </p:sp>
      </p:grpSp>
      <p:cxnSp>
        <p:nvCxnSpPr>
          <p:cNvPr id="91" name="Straight Arrow Connector 90">
            <a:extLst>
              <a:ext uri="{FF2B5EF4-FFF2-40B4-BE49-F238E27FC236}">
                <a16:creationId xmlns:a16="http://schemas.microsoft.com/office/drawing/2014/main" id="{09C3D984-E978-42DC-0263-153FB82181A3}"/>
              </a:ext>
            </a:extLst>
          </p:cNvPr>
          <p:cNvCxnSpPr>
            <a:cxnSpLocks/>
          </p:cNvCxnSpPr>
          <p:nvPr/>
        </p:nvCxnSpPr>
        <p:spPr>
          <a:xfrm>
            <a:off x="7952120" y="5160834"/>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37341D12-62C8-39F1-936A-ACDE5BF87992}"/>
              </a:ext>
            </a:extLst>
          </p:cNvPr>
          <p:cNvCxnSpPr>
            <a:cxnSpLocks/>
          </p:cNvCxnSpPr>
          <p:nvPr/>
        </p:nvCxnSpPr>
        <p:spPr>
          <a:xfrm>
            <a:off x="7952120" y="7150546"/>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332ED4E0-1085-DEF7-8132-8C40D0EE1396}"/>
              </a:ext>
            </a:extLst>
          </p:cNvPr>
          <p:cNvCxnSpPr>
            <a:cxnSpLocks/>
          </p:cNvCxnSpPr>
          <p:nvPr/>
        </p:nvCxnSpPr>
        <p:spPr>
          <a:xfrm>
            <a:off x="9186645" y="7150546"/>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58153CD1-95F3-A077-3745-64A6F1EB8861}"/>
              </a:ext>
            </a:extLst>
          </p:cNvPr>
          <p:cNvCxnSpPr>
            <a:cxnSpLocks/>
          </p:cNvCxnSpPr>
          <p:nvPr/>
        </p:nvCxnSpPr>
        <p:spPr>
          <a:xfrm>
            <a:off x="10473790" y="7150546"/>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2AF3A473-D4D7-3ACA-F5B8-2E6CE61D62C2}"/>
              </a:ext>
            </a:extLst>
          </p:cNvPr>
          <p:cNvCxnSpPr>
            <a:cxnSpLocks/>
          </p:cNvCxnSpPr>
          <p:nvPr/>
        </p:nvCxnSpPr>
        <p:spPr>
          <a:xfrm>
            <a:off x="9186645" y="5160834"/>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BE40E2BB-0923-D652-5C36-676909707C7E}"/>
              </a:ext>
            </a:extLst>
          </p:cNvPr>
          <p:cNvCxnSpPr>
            <a:cxnSpLocks/>
          </p:cNvCxnSpPr>
          <p:nvPr/>
        </p:nvCxnSpPr>
        <p:spPr>
          <a:xfrm>
            <a:off x="10473790" y="5160834"/>
            <a:ext cx="21525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Text Box 2">
            <a:extLst>
              <a:ext uri="{FF2B5EF4-FFF2-40B4-BE49-F238E27FC236}">
                <a16:creationId xmlns:a16="http://schemas.microsoft.com/office/drawing/2014/main" id="{ECC30381-5B9D-4884-62C1-BE77F9EDC126}"/>
              </a:ext>
            </a:extLst>
          </p:cNvPr>
          <p:cNvSpPr txBox="1">
            <a:spLocks noChangeArrowheads="1"/>
          </p:cNvSpPr>
          <p:nvPr/>
        </p:nvSpPr>
        <p:spPr bwMode="auto">
          <a:xfrm>
            <a:off x="9459939" y="8086785"/>
            <a:ext cx="2812141" cy="723722"/>
          </a:xfrm>
          <a:prstGeom prst="rect">
            <a:avLst/>
          </a:prstGeom>
          <a:solidFill>
            <a:srgbClr val="FFFFFF"/>
          </a:solidFill>
          <a:ln w="9525">
            <a:noFill/>
            <a:miter lim="800000"/>
            <a:headEnd/>
            <a:tailEnd/>
          </a:ln>
        </p:spPr>
        <p:txBody>
          <a:bodyPr rot="0" vert="horz" wrap="square" lIns="96012" tIns="48006" rIns="96012" bIns="48006" anchor="t" anchorCtr="0">
            <a:noAutofit/>
          </a:bodyPr>
          <a:lstStyle/>
          <a:p>
            <a:r>
              <a:rPr lang="en-NZ" sz="1100" b="1" dirty="0">
                <a:solidFill>
                  <a:srgbClr val="000000"/>
                </a:solidFill>
                <a:latin typeface="Calibri" panose="020F0502020204030204" pitchFamily="34" charset="0"/>
                <a:ea typeface="Arial" panose="020B0604020202020204" pitchFamily="34" charset="0"/>
              </a:rPr>
              <a:t>References:</a:t>
            </a:r>
          </a:p>
          <a:p>
            <a:r>
              <a:rPr lang="en-NZ" sz="1100" baseline="30000" dirty="0">
                <a:solidFill>
                  <a:srgbClr val="000000"/>
                </a:solidFill>
                <a:latin typeface="Calibri" panose="020F0502020204030204" pitchFamily="34" charset="0"/>
                <a:ea typeface="Arial" panose="020B0604020202020204" pitchFamily="34" charset="0"/>
              </a:rPr>
              <a:t>a</a:t>
            </a:r>
            <a:r>
              <a:rPr lang="en-NZ" sz="1100" b="1" dirty="0">
                <a:solidFill>
                  <a:srgbClr val="000000"/>
                </a:solidFill>
                <a:latin typeface="Calibri" panose="020F0502020204030204" pitchFamily="34" charset="0"/>
                <a:ea typeface="Arial" panose="020B0604020202020204" pitchFamily="34" charset="0"/>
              </a:rPr>
              <a:t> </a:t>
            </a:r>
            <a:r>
              <a:rPr lang="en-NZ" sz="1100" dirty="0">
                <a:solidFill>
                  <a:srgbClr val="000000"/>
                </a:solidFill>
                <a:latin typeface="Calibri" panose="020F0502020204030204" pitchFamily="34" charset="0"/>
                <a:ea typeface="Arial" panose="020B0604020202020204" pitchFamily="34" charset="0"/>
              </a:rPr>
              <a:t>“</a:t>
            </a:r>
            <a:r>
              <a:rPr lang="en-NZ" sz="1100" dirty="0">
                <a:solidFill>
                  <a:srgbClr val="000000"/>
                </a:solidFill>
                <a:latin typeface="Calibri" panose="020F0502020204030204" pitchFamily="34" charset="0"/>
              </a:rPr>
              <a:t>Cultivated meat and Seafood” 2021 </a:t>
            </a:r>
            <a:r>
              <a:rPr lang="en-NZ" sz="1100" dirty="0">
                <a:solidFill>
                  <a:srgbClr val="000000"/>
                </a:solidFill>
                <a:latin typeface="Calibri" panose="020F0502020204030204" pitchFamily="34" charset="0"/>
                <a:ea typeface="Arial" panose="020B0604020202020204" pitchFamily="34" charset="0"/>
              </a:rPr>
              <a:t>State of the Industry Report, Good Food Institute.</a:t>
            </a:r>
            <a:endParaRPr lang="en-NZ" sz="1100" dirty="0">
              <a:latin typeface="Arial" panose="020B0604020202020204" pitchFamily="34" charset="0"/>
              <a:ea typeface="Arial" panose="020B0604020202020204" pitchFamily="34" charset="0"/>
            </a:endParaRPr>
          </a:p>
          <a:p>
            <a:r>
              <a:rPr lang="en-NZ" sz="1100" dirty="0">
                <a:solidFill>
                  <a:srgbClr val="000000"/>
                </a:solidFill>
                <a:latin typeface="Calibri" panose="020F0502020204030204" pitchFamily="34" charset="0"/>
                <a:ea typeface="Arial" panose="020B0604020202020204" pitchFamily="34" charset="0"/>
              </a:rPr>
              <a:t>		</a:t>
            </a:r>
            <a:endParaRPr lang="en-NZ" sz="1100" dirty="0">
              <a:latin typeface="Arial" panose="020B0604020202020204" pitchFamily="34" charset="0"/>
              <a:ea typeface="Arial" panose="020B0604020202020204" pitchFamily="34" charset="0"/>
            </a:endParaRPr>
          </a:p>
          <a:p>
            <a:r>
              <a:rPr lang="en-NZ" sz="1100" dirty="0">
                <a:solidFill>
                  <a:srgbClr val="000000"/>
                </a:solidFill>
                <a:latin typeface="Calibri" panose="020F0502020204030204" pitchFamily="34" charset="0"/>
                <a:ea typeface="Arial" panose="020B0604020202020204" pitchFamily="34" charset="0"/>
              </a:rPr>
              <a:t>	</a:t>
            </a:r>
            <a:endParaRPr lang="en-NZ" sz="1100" dirty="0">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9FB1F6BE-68FB-FCC6-1AAD-73C4BF157499}"/>
              </a:ext>
            </a:extLst>
          </p:cNvPr>
          <p:cNvSpPr txBox="1"/>
          <p:nvPr/>
        </p:nvSpPr>
        <p:spPr>
          <a:xfrm>
            <a:off x="2693379" y="9410539"/>
            <a:ext cx="10066294" cy="220748"/>
          </a:xfrm>
          <a:prstGeom prst="rect">
            <a:avLst/>
          </a:prstGeom>
          <a:noFill/>
        </p:spPr>
        <p:txBody>
          <a:bodyPr wrap="square" rtlCol="0">
            <a:spAutoFit/>
          </a:bodyPr>
          <a:lstStyle/>
          <a:p>
            <a:r>
              <a:rPr lang="en-NZ" sz="800" b="0" i="0" dirty="0">
                <a:solidFill>
                  <a:srgbClr val="000000"/>
                </a:solidFill>
                <a:effectLst/>
                <a:latin typeface="WordVisi_MSFontService"/>
              </a:rPr>
              <a:t>Feel free to use this example freely, but please acknowledge  the</a:t>
            </a:r>
            <a:r>
              <a:rPr lang="en-US" sz="800" b="0" i="0" dirty="0">
                <a:solidFill>
                  <a:srgbClr val="000000"/>
                </a:solidFill>
                <a:effectLst/>
                <a:latin typeface="Calibri" panose="020F0502020204030204" pitchFamily="34" charset="0"/>
              </a:rPr>
              <a:t> Office of the Prime Minister’s Chief Science Advisor and the Riddet Institute – Hannah McKerchar</a:t>
            </a:r>
            <a:endParaRPr lang="en-NZ" sz="800" dirty="0"/>
          </a:p>
        </p:txBody>
      </p:sp>
      <p:sp>
        <p:nvSpPr>
          <p:cNvPr id="95" name="TextBox 94">
            <a:extLst>
              <a:ext uri="{FF2B5EF4-FFF2-40B4-BE49-F238E27FC236}">
                <a16:creationId xmlns:a16="http://schemas.microsoft.com/office/drawing/2014/main" id="{544DB0F4-E826-AE77-08EC-A2AED4FE493A}"/>
              </a:ext>
            </a:extLst>
          </p:cNvPr>
          <p:cNvSpPr txBox="1"/>
          <p:nvPr/>
        </p:nvSpPr>
        <p:spPr>
          <a:xfrm>
            <a:off x="10616820" y="7507952"/>
            <a:ext cx="1723816" cy="707886"/>
          </a:xfrm>
          <a:prstGeom prst="rect">
            <a:avLst/>
          </a:prstGeom>
          <a:noFill/>
        </p:spPr>
        <p:txBody>
          <a:bodyPr wrap="square" rtlCol="0">
            <a:spAutoFit/>
          </a:bodyPr>
          <a:lstStyle/>
          <a:p>
            <a:r>
              <a:rPr lang="en-NZ" sz="1000"/>
              <a:t>Use cells on scaffold (e.g. gluten) in right conditions to engineer tissue as a way to produce food</a:t>
            </a:r>
          </a:p>
        </p:txBody>
      </p:sp>
    </p:spTree>
    <p:extLst>
      <p:ext uri="{BB962C8B-B14F-4D97-AF65-F5344CB8AC3E}">
        <p14:creationId xmlns:p14="http://schemas.microsoft.com/office/powerpoint/2010/main" val="2475783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49DBEC0B7D7BB4380AC153773BC4A28" ma:contentTypeVersion="13" ma:contentTypeDescription="Create a new document." ma:contentTypeScope="" ma:versionID="4301d6884fc90c6e60c9d8c6099c2a7d">
  <xsd:schema xmlns:xsd="http://www.w3.org/2001/XMLSchema" xmlns:xs="http://www.w3.org/2001/XMLSchema" xmlns:p="http://schemas.microsoft.com/office/2006/metadata/properties" xmlns:ns3="70448970-0719-4ce6-909e-4344916cfde2" xmlns:ns4="6f9232d4-a873-4b2f-9142-662788150c64" targetNamespace="http://schemas.microsoft.com/office/2006/metadata/properties" ma:root="true" ma:fieldsID="16b19656c4ed0b623da3d4c427ee7549" ns3:_="" ns4:_="">
    <xsd:import namespace="70448970-0719-4ce6-909e-4344916cfde2"/>
    <xsd:import namespace="6f9232d4-a873-4b2f-9142-662788150c6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448970-0719-4ce6-909e-4344916cfd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9232d4-a873-4b2f-9142-662788150c6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E5E0D2-156D-4FEA-9BE5-775E7D1E509D}">
  <ds:schemaRefs>
    <ds:schemaRef ds:uri="http://schemas.microsoft.com/sharepoint/v3/contenttype/forms"/>
  </ds:schemaRefs>
</ds:datastoreItem>
</file>

<file path=customXml/itemProps2.xml><?xml version="1.0" encoding="utf-8"?>
<ds:datastoreItem xmlns:ds="http://schemas.openxmlformats.org/officeDocument/2006/customXml" ds:itemID="{B0B22EEA-7998-477B-99D5-5D763893D9CE}">
  <ds:schemaRefs>
    <ds:schemaRef ds:uri="http://schemas.microsoft.com/office/2006/documentManagement/types"/>
    <ds:schemaRef ds:uri="http://schemas.microsoft.com/office/2006/metadata/properties"/>
    <ds:schemaRef ds:uri="70448970-0719-4ce6-909e-4344916cfde2"/>
    <ds:schemaRef ds:uri="http://purl.org/dc/terms/"/>
    <ds:schemaRef ds:uri="http://schemas.openxmlformats.org/package/2006/metadata/core-properties"/>
    <ds:schemaRef ds:uri="http://purl.org/dc/dcmitype/"/>
    <ds:schemaRef ds:uri="http://schemas.microsoft.com/office/infopath/2007/PartnerControls"/>
    <ds:schemaRef ds:uri="6f9232d4-a873-4b2f-9142-662788150c64"/>
    <ds:schemaRef ds:uri="http://www.w3.org/XML/1998/namespace"/>
    <ds:schemaRef ds:uri="http://purl.org/dc/elements/1.1/"/>
  </ds:schemaRefs>
</ds:datastoreItem>
</file>

<file path=customXml/itemProps3.xml><?xml version="1.0" encoding="utf-8"?>
<ds:datastoreItem xmlns:ds="http://schemas.openxmlformats.org/officeDocument/2006/customXml" ds:itemID="{B5534A57-BFFE-4BC3-ADF5-BC90EAE9401A}">
  <ds:schemaRefs>
    <ds:schemaRef ds:uri="6f9232d4-a873-4b2f-9142-662788150c64"/>
    <ds:schemaRef ds:uri="70448970-0719-4ce6-909e-4344916cfd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910</Words>
  <Application>Microsoft Office PowerPoint</Application>
  <PresentationFormat>A3 Paper (297x420 mm)</PresentationFormat>
  <Paragraphs>76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Symbol</vt:lpstr>
      <vt:lpstr>Times New Roman</vt:lpstr>
      <vt:lpstr>WordVisi_MSFontService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McKerchar</dc:creator>
  <cp:lastModifiedBy>Wendy Shailer-Knight</cp:lastModifiedBy>
  <cp:revision>8</cp:revision>
  <dcterms:created xsi:type="dcterms:W3CDTF">2022-08-22T10:05:39Z</dcterms:created>
  <dcterms:modified xsi:type="dcterms:W3CDTF">2023-06-25T22:30:07Z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9e4d68-54d0-40a5-8c9a-85a36c87352c_Enabled">
    <vt:lpwstr>true</vt:lpwstr>
  </property>
  <property fmtid="{D5CDD505-2E9C-101B-9397-08002B2CF9AE}" pid="3" name="MSIP_Label_bd9e4d68-54d0-40a5-8c9a-85a36c87352c_SetDate">
    <vt:lpwstr>2022-08-22T10:05:39Z</vt:lpwstr>
  </property>
  <property fmtid="{D5CDD505-2E9C-101B-9397-08002B2CF9AE}" pid="4" name="MSIP_Label_bd9e4d68-54d0-40a5-8c9a-85a36c87352c_Method">
    <vt:lpwstr>Standard</vt:lpwstr>
  </property>
  <property fmtid="{D5CDD505-2E9C-101B-9397-08002B2CF9AE}" pid="5" name="MSIP_Label_bd9e4d68-54d0-40a5-8c9a-85a36c87352c_Name">
    <vt:lpwstr>Unclassified</vt:lpwstr>
  </property>
  <property fmtid="{D5CDD505-2E9C-101B-9397-08002B2CF9AE}" pid="6" name="MSIP_Label_bd9e4d68-54d0-40a5-8c9a-85a36c87352c_SiteId">
    <vt:lpwstr>388728e1-bbd0-4378-98dc-f8682e644300</vt:lpwstr>
  </property>
  <property fmtid="{D5CDD505-2E9C-101B-9397-08002B2CF9AE}" pid="7" name="MSIP_Label_bd9e4d68-54d0-40a5-8c9a-85a36c87352c_ActionId">
    <vt:lpwstr>38faf4d9-4f9d-47a0-bd60-7d9e903b73a4</vt:lpwstr>
  </property>
  <property fmtid="{D5CDD505-2E9C-101B-9397-08002B2CF9AE}" pid="8" name="MSIP_Label_bd9e4d68-54d0-40a5-8c9a-85a36c87352c_ContentBits">
    <vt:lpwstr>0</vt:lpwstr>
  </property>
  <property fmtid="{D5CDD505-2E9C-101B-9397-08002B2CF9AE}" pid="9" name="ContentTypeId">
    <vt:lpwstr>0x010100449DBEC0B7D7BB4380AC153773BC4A28</vt:lpwstr>
  </property>
</Properties>
</file>